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8" r:id="rId2"/>
    <p:sldId id="305" r:id="rId3"/>
    <p:sldId id="306" r:id="rId4"/>
    <p:sldId id="264" r:id="rId5"/>
    <p:sldId id="265" r:id="rId6"/>
    <p:sldId id="267" r:id="rId7"/>
    <p:sldId id="266" r:id="rId8"/>
    <p:sldId id="270" r:id="rId9"/>
    <p:sldId id="271" r:id="rId10"/>
    <p:sldId id="300" r:id="rId11"/>
    <p:sldId id="299" r:id="rId12"/>
    <p:sldId id="274" r:id="rId13"/>
    <p:sldId id="275" r:id="rId14"/>
    <p:sldId id="276" r:id="rId15"/>
    <p:sldId id="277" r:id="rId16"/>
    <p:sldId id="278" r:id="rId17"/>
    <p:sldId id="293" r:id="rId18"/>
    <p:sldId id="294" r:id="rId19"/>
    <p:sldId id="295" r:id="rId20"/>
    <p:sldId id="297" r:id="rId21"/>
    <p:sldId id="301" r:id="rId22"/>
    <p:sldId id="280" r:id="rId23"/>
    <p:sldId id="281" r:id="rId24"/>
    <p:sldId id="282" r:id="rId25"/>
    <p:sldId id="284" r:id="rId26"/>
    <p:sldId id="285" r:id="rId27"/>
    <p:sldId id="286" r:id="rId28"/>
    <p:sldId id="287" r:id="rId29"/>
    <p:sldId id="302" r:id="rId30"/>
    <p:sldId id="290" r:id="rId31"/>
    <p:sldId id="292" r:id="rId32"/>
    <p:sldId id="288" r:id="rId33"/>
    <p:sldId id="303" r:id="rId34"/>
    <p:sldId id="259" r:id="rId35"/>
    <p:sldId id="298" r:id="rId36"/>
    <p:sldId id="304"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68">
          <p15:clr>
            <a:srgbClr val="A4A3A4"/>
          </p15:clr>
        </p15:guide>
        <p15:guide id="2" pos="2880">
          <p15:clr>
            <a:srgbClr val="A4A3A4"/>
          </p15:clr>
        </p15:guide>
        <p15:guide id="3" orient="horz" pos="3126">
          <p15:clr>
            <a:srgbClr val="A4A3A4"/>
          </p15:clr>
        </p15:guide>
        <p15:guide id="4" pos="28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initials="A" lastIdx="5" clrIdx="0"/>
  <p:cmAuthor id="1" name="Michael Willett" initials="MW"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168"/>
    <a:srgbClr val="5A0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28" autoAdjust="0"/>
  </p:normalViewPr>
  <p:slideViewPr>
    <p:cSldViewPr snapToGrid="0" snapToObjects="1">
      <p:cViewPr varScale="1">
        <p:scale>
          <a:sx n="88" d="100"/>
          <a:sy n="88" d="100"/>
        </p:scale>
        <p:origin x="77" y="418"/>
      </p:cViewPr>
      <p:guideLst>
        <p:guide orient="horz" pos="4168"/>
        <p:guide pos="2880"/>
        <p:guide orient="horz" pos="3126"/>
        <p:guide pos="2856"/>
      </p:guideLst>
    </p:cSldViewPr>
  </p:slideViewPr>
  <p:notesTextViewPr>
    <p:cViewPr>
      <p:scale>
        <a:sx n="100" d="100"/>
        <a:sy n="100" d="100"/>
      </p:scale>
      <p:origin x="0" y="0"/>
    </p:cViewPr>
  </p:notesTextViewPr>
  <p:sorterViewPr>
    <p:cViewPr>
      <p:scale>
        <a:sx n="100" d="100"/>
        <a:sy n="100" d="100"/>
      </p:scale>
      <p:origin x="0" y="-4248"/>
    </p:cViewPr>
  </p:sorterViewPr>
  <p:notesViewPr>
    <p:cSldViewPr snapToGrid="0" snapToObjects="1" showGuides="1">
      <p:cViewPr varScale="1">
        <p:scale>
          <a:sx n="105" d="100"/>
          <a:sy n="105" d="100"/>
        </p:scale>
        <p:origin x="-456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1-02T10:05:07.021" idx="2">
    <p:pos x="1701" y="1573"/>
    <p:text>Why just WD? are there others?</p:text>
  </p:cm>
  <p:cm authorId="1" dt="2016-11-04T21:35:14.226" idx="5">
    <p:pos x="1701" y="1669"/>
    <p:text>USB SED</p:text>
    <p:extLst>
      <p:ext uri="{C676402C-5697-4E1C-873F-D02D1690AC5C}">
        <p15:threadingInfo xmlns:p15="http://schemas.microsoft.com/office/powerpoint/2012/main" timeZoneBias="240">
          <p15:parentCm authorId="0" idx="2"/>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520700" y="114300"/>
            <a:ext cx="2971800" cy="457200"/>
          </a:xfrm>
          <a:prstGeom prst="rect">
            <a:avLst/>
          </a:prstGeom>
        </p:spPr>
        <p:txBody>
          <a:bodyPr vert="horz" lIns="91440" tIns="45720" rIns="91440" bIns="45720" rtlCol="0"/>
          <a:lstStyle>
            <a:lvl1pPr algn="l">
              <a:defRPr sz="1200"/>
            </a:lvl1pPr>
          </a:lstStyle>
          <a:p>
            <a:r>
              <a:rPr lang="en-US" dirty="0">
                <a:latin typeface="Arial"/>
                <a:cs typeface="Arial"/>
              </a:rPr>
              <a:t>Presentation Title</a:t>
            </a:r>
          </a:p>
        </p:txBody>
      </p:sp>
      <p:sp>
        <p:nvSpPr>
          <p:cNvPr id="7" name="Date Placeholder 2"/>
          <p:cNvSpPr>
            <a:spLocks noGrp="1"/>
          </p:cNvSpPr>
          <p:nvPr>
            <p:ph type="dt" sz="quarter" idx="1"/>
          </p:nvPr>
        </p:nvSpPr>
        <p:spPr>
          <a:xfrm>
            <a:off x="4572000" y="114300"/>
            <a:ext cx="1776412" cy="457200"/>
          </a:xfrm>
          <a:prstGeom prst="rect">
            <a:avLst/>
          </a:prstGeom>
        </p:spPr>
        <p:txBody>
          <a:bodyPr vert="horz" lIns="91440" tIns="45720" rIns="91440" bIns="45720" rtlCol="0"/>
          <a:lstStyle>
            <a:lvl1pPr algn="r">
              <a:defRPr sz="1200"/>
            </a:lvl1pPr>
          </a:lstStyle>
          <a:p>
            <a:fld id="{02D91E0B-1A5B-8D40-B46D-F56996FDB4F4}" type="datetime1">
              <a:rPr lang="en-US" smtClean="0">
                <a:latin typeface="Arial"/>
                <a:cs typeface="Arial"/>
              </a:rPr>
              <a:t>11/15/2016</a:t>
            </a:fld>
            <a:endParaRPr lang="en-US" dirty="0">
              <a:latin typeface="Arial"/>
              <a:cs typeface="Arial"/>
            </a:endParaRPr>
          </a:p>
        </p:txBody>
      </p:sp>
      <p:sp>
        <p:nvSpPr>
          <p:cNvPr id="8" name="Footer Placeholder 3"/>
          <p:cNvSpPr>
            <a:spLocks noGrp="1"/>
          </p:cNvSpPr>
          <p:nvPr>
            <p:ph type="ftr" sz="quarter" idx="2"/>
          </p:nvPr>
        </p:nvSpPr>
        <p:spPr>
          <a:xfrm>
            <a:off x="520700" y="8564563"/>
            <a:ext cx="2971800" cy="457200"/>
          </a:xfrm>
          <a:prstGeom prst="rect">
            <a:avLst/>
          </a:prstGeom>
        </p:spPr>
        <p:txBody>
          <a:bodyPr vert="horz" lIns="91440" tIns="45720" rIns="91440" bIns="45720" rtlCol="0" anchor="b"/>
          <a:lstStyle>
            <a:lvl1pPr algn="l">
              <a:defRPr sz="1200"/>
            </a:lvl1pPr>
          </a:lstStyle>
          <a:p>
            <a:r>
              <a:rPr lang="en-US" dirty="0">
                <a:latin typeface="Arial"/>
                <a:cs typeface="Arial"/>
              </a:rPr>
              <a:t>© 2015 Trusted Computing Group</a:t>
            </a:r>
          </a:p>
        </p:txBody>
      </p:sp>
      <p:sp>
        <p:nvSpPr>
          <p:cNvPr id="9" name="Slide Number Placeholder 4"/>
          <p:cNvSpPr>
            <a:spLocks noGrp="1"/>
          </p:cNvSpPr>
          <p:nvPr>
            <p:ph type="sldNum" sz="quarter" idx="3"/>
          </p:nvPr>
        </p:nvSpPr>
        <p:spPr>
          <a:xfrm>
            <a:off x="4572000" y="8564563"/>
            <a:ext cx="1776412" cy="457200"/>
          </a:xfrm>
          <a:prstGeom prst="rect">
            <a:avLst/>
          </a:prstGeom>
        </p:spPr>
        <p:txBody>
          <a:bodyPr vert="horz" lIns="91440" tIns="45720" rIns="91440" bIns="45720" rtlCol="0" anchor="b"/>
          <a:lstStyle>
            <a:lvl1pPr algn="r">
              <a:defRPr sz="1200"/>
            </a:lvl1pPr>
          </a:lstStyle>
          <a:p>
            <a:fld id="{B616F129-A9B9-C844-82ED-7C2AB0D8B597}" type="slidenum">
              <a:rPr lang="en-US" smtClean="0">
                <a:latin typeface="Arial"/>
                <a:cs typeface="Arial"/>
              </a:rPr>
              <a:t>‹#›</a:t>
            </a:fld>
            <a:endParaRPr lang="en-US" dirty="0">
              <a:latin typeface="Arial"/>
              <a:cs typeface="Arial"/>
            </a:endParaRPr>
          </a:p>
        </p:txBody>
      </p:sp>
    </p:spTree>
    <p:extLst>
      <p:ext uri="{BB962C8B-B14F-4D97-AF65-F5344CB8AC3E}">
        <p14:creationId xmlns:p14="http://schemas.microsoft.com/office/powerpoint/2010/main" val="376326501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p:cNvSpPr>
            <a:spLocks noGrp="1"/>
          </p:cNvSpPr>
          <p:nvPr>
            <p:ph type="hdr" sz="quarter"/>
          </p:nvPr>
        </p:nvSpPr>
        <p:spPr>
          <a:xfrm>
            <a:off x="685800" y="102430"/>
            <a:ext cx="2971800" cy="457200"/>
          </a:xfrm>
          <a:prstGeom prst="rect">
            <a:avLst/>
          </a:prstGeom>
        </p:spPr>
        <p:txBody>
          <a:bodyPr vert="horz" lIns="91440" tIns="45720" rIns="91440" bIns="45720" rtlCol="0"/>
          <a:lstStyle>
            <a:lvl1pPr algn="l">
              <a:defRPr sz="1200">
                <a:latin typeface="Arial"/>
                <a:cs typeface="Arial"/>
              </a:defRPr>
            </a:lvl1pPr>
          </a:lstStyle>
          <a:p>
            <a:r>
              <a:rPr lang="en-US" dirty="0"/>
              <a:t>Presentation Title</a:t>
            </a:r>
          </a:p>
        </p:txBody>
      </p:sp>
      <p:sp>
        <p:nvSpPr>
          <p:cNvPr id="9" name="Date Placeholder 2"/>
          <p:cNvSpPr>
            <a:spLocks noGrp="1"/>
          </p:cNvSpPr>
          <p:nvPr>
            <p:ph type="dt" idx="1"/>
          </p:nvPr>
        </p:nvSpPr>
        <p:spPr>
          <a:xfrm>
            <a:off x="4096963" y="102430"/>
            <a:ext cx="2075237" cy="457200"/>
          </a:xfrm>
          <a:prstGeom prst="rect">
            <a:avLst/>
          </a:prstGeom>
        </p:spPr>
        <p:txBody>
          <a:bodyPr vert="horz" lIns="91440" tIns="45720" rIns="91440" bIns="45720" rtlCol="0"/>
          <a:lstStyle>
            <a:lvl1pPr algn="r">
              <a:defRPr sz="1200">
                <a:latin typeface="Arial"/>
                <a:cs typeface="Arial"/>
              </a:defRPr>
            </a:lvl1pPr>
          </a:lstStyle>
          <a:p>
            <a:fld id="{C6034894-73C3-2D4F-ACBD-DA78D50F8D08}" type="datetime1">
              <a:rPr lang="en-US" smtClean="0"/>
              <a:pPr/>
              <a:t>11/15/2016</a:t>
            </a:fld>
            <a:endParaRPr lang="en-US" dirty="0"/>
          </a:p>
        </p:txBody>
      </p:sp>
      <p:sp>
        <p:nvSpPr>
          <p:cNvPr id="10" name="Footer Placeholder 5"/>
          <p:cNvSpPr>
            <a:spLocks noGrp="1"/>
          </p:cNvSpPr>
          <p:nvPr>
            <p:ph type="ftr" sz="quarter" idx="4"/>
          </p:nvPr>
        </p:nvSpPr>
        <p:spPr>
          <a:xfrm>
            <a:off x="685800" y="8531568"/>
            <a:ext cx="2971800" cy="457200"/>
          </a:xfrm>
          <a:prstGeom prst="rect">
            <a:avLst/>
          </a:prstGeom>
        </p:spPr>
        <p:txBody>
          <a:bodyPr vert="horz" lIns="91440" tIns="45720" rIns="91440" bIns="45720" rtlCol="0" anchor="b"/>
          <a:lstStyle>
            <a:lvl1pPr algn="l">
              <a:defRPr sz="1200">
                <a:latin typeface="Arial"/>
                <a:cs typeface="Arial"/>
              </a:defRPr>
            </a:lvl1pPr>
          </a:lstStyle>
          <a:p>
            <a:r>
              <a:rPr lang="en-US" dirty="0"/>
              <a:t>© 2015 Trusted Computing Group</a:t>
            </a:r>
          </a:p>
        </p:txBody>
      </p:sp>
      <p:sp>
        <p:nvSpPr>
          <p:cNvPr id="11" name="Slide Number Placeholder 6"/>
          <p:cNvSpPr>
            <a:spLocks noGrp="1"/>
          </p:cNvSpPr>
          <p:nvPr>
            <p:ph type="sldNum" sz="quarter" idx="5"/>
          </p:nvPr>
        </p:nvSpPr>
        <p:spPr>
          <a:xfrm>
            <a:off x="4096963" y="8531568"/>
            <a:ext cx="2075237" cy="457200"/>
          </a:xfrm>
          <a:prstGeom prst="rect">
            <a:avLst/>
          </a:prstGeom>
        </p:spPr>
        <p:txBody>
          <a:bodyPr vert="horz" lIns="91440" tIns="45720" rIns="91440" bIns="45720" rtlCol="0" anchor="b"/>
          <a:lstStyle>
            <a:lvl1pPr algn="r">
              <a:defRPr sz="1200">
                <a:latin typeface="Arial"/>
                <a:cs typeface="Arial"/>
              </a:defRPr>
            </a:lvl1pPr>
          </a:lstStyle>
          <a:p>
            <a:fld id="{7A53447C-896E-0643-8FC8-3DF9E2E41E05}" type="slidenum">
              <a:rPr lang="en-US" smtClean="0"/>
              <a:pPr/>
              <a:t>‹#›</a:t>
            </a:fld>
            <a:endParaRPr lang="en-US" dirty="0"/>
          </a:p>
        </p:txBody>
      </p:sp>
    </p:spTree>
    <p:extLst>
      <p:ext uri="{BB962C8B-B14F-4D97-AF65-F5344CB8AC3E}">
        <p14:creationId xmlns:p14="http://schemas.microsoft.com/office/powerpoint/2010/main" val="1156940151"/>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Footer Placeholder 4"/>
          <p:cNvSpPr>
            <a:spLocks noGrp="1"/>
          </p:cNvSpPr>
          <p:nvPr>
            <p:ph type="ftr" sz="quarter" idx="11"/>
          </p:nvPr>
        </p:nvSpPr>
        <p:spPr/>
        <p:txBody>
          <a:bodyPr/>
          <a:lstStyle/>
          <a:p>
            <a:r>
              <a:rPr lang="en-US"/>
              <a:t>© 2015 Trusted Computing Group</a:t>
            </a:r>
            <a:endParaRPr lang="en-US" dirty="0"/>
          </a:p>
        </p:txBody>
      </p:sp>
      <p:sp>
        <p:nvSpPr>
          <p:cNvPr id="6" name="Slide Number Placeholder 5"/>
          <p:cNvSpPr>
            <a:spLocks noGrp="1"/>
          </p:cNvSpPr>
          <p:nvPr>
            <p:ph type="sldNum" sz="quarter" idx="12"/>
          </p:nvPr>
        </p:nvSpPr>
        <p:spPr/>
        <p:txBody>
          <a:bodyPr/>
          <a:lstStyle/>
          <a:p>
            <a:fld id="{7A53447C-896E-0643-8FC8-3DF9E2E41E05}" type="slidenum">
              <a:rPr lang="en-US" smtClean="0"/>
              <a:pPr/>
              <a:t>1</a:t>
            </a:fld>
            <a:endParaRPr lang="en-US" dirty="0"/>
          </a:p>
        </p:txBody>
      </p:sp>
    </p:spTree>
    <p:extLst>
      <p:ext uri="{BB962C8B-B14F-4D97-AF65-F5344CB8AC3E}">
        <p14:creationId xmlns:p14="http://schemas.microsoft.com/office/powerpoint/2010/main" val="362928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txBox="1">
            <a:spLocks noGrp="1" noChangeArrowheads="1"/>
          </p:cNvSpPr>
          <p:nvPr/>
        </p:nvSpPr>
        <p:spPr bwMode="auto">
          <a:xfrm>
            <a:off x="0" y="8940800"/>
            <a:ext cx="2994025" cy="469900"/>
          </a:xfrm>
          <a:prstGeom prst="rect">
            <a:avLst/>
          </a:prstGeom>
          <a:noFill/>
          <a:ln w="9525">
            <a:noFill/>
            <a:miter lim="800000"/>
            <a:headEnd/>
            <a:tailEnd/>
          </a:ln>
        </p:spPr>
        <p:txBody>
          <a:bodyPr lIns="93243" tIns="46621" rIns="93243" bIns="46621" anchor="b"/>
          <a:lstStyle/>
          <a:p>
            <a:pPr defTabSz="930275">
              <a:spcBef>
                <a:spcPct val="50000"/>
              </a:spcBef>
            </a:pPr>
            <a:r>
              <a:rPr lang="en-US" sz="1100" b="1">
                <a:latin typeface="Calibri" pitchFamily="34" charset="0"/>
              </a:rPr>
              <a:t>Seagate Confidential</a:t>
            </a:r>
          </a:p>
        </p:txBody>
      </p:sp>
      <p:sp>
        <p:nvSpPr>
          <p:cNvPr id="77827" name="Rectangle 7"/>
          <p:cNvSpPr txBox="1">
            <a:spLocks noGrp="1" noChangeArrowheads="1"/>
          </p:cNvSpPr>
          <p:nvPr/>
        </p:nvSpPr>
        <p:spPr bwMode="auto">
          <a:xfrm>
            <a:off x="3914775" y="8940800"/>
            <a:ext cx="2994025" cy="469900"/>
          </a:xfrm>
          <a:prstGeom prst="rect">
            <a:avLst/>
          </a:prstGeom>
          <a:noFill/>
          <a:ln w="9525">
            <a:noFill/>
            <a:miter lim="800000"/>
            <a:headEnd/>
            <a:tailEnd/>
          </a:ln>
        </p:spPr>
        <p:txBody>
          <a:bodyPr lIns="93243" tIns="46621" rIns="93243" bIns="46621" anchor="b"/>
          <a:lstStyle/>
          <a:p>
            <a:pPr defTabSz="930275">
              <a:spcBef>
                <a:spcPct val="50000"/>
              </a:spcBef>
            </a:pPr>
            <a:fld id="{91F07544-50D8-4B97-BE82-8EA8DEA694B0}" type="slidenum">
              <a:rPr lang="en-US" sz="1100" b="1">
                <a:latin typeface="Calibri" pitchFamily="34" charset="0"/>
              </a:rPr>
              <a:pPr defTabSz="930275">
                <a:spcBef>
                  <a:spcPct val="50000"/>
                </a:spcBef>
              </a:pPr>
              <a:t>15</a:t>
            </a:fld>
            <a:endParaRPr lang="en-US" sz="1100" b="1">
              <a:latin typeface="Calibri" pitchFamily="34" charset="0"/>
            </a:endParaRPr>
          </a:p>
        </p:txBody>
      </p:sp>
      <p:sp>
        <p:nvSpPr>
          <p:cNvPr id="77828" name="Rectangle 2"/>
          <p:cNvSpPr>
            <a:spLocks noGrp="1" noRot="1" noChangeAspect="1" noChangeArrowheads="1" noTextEdit="1"/>
          </p:cNvSpPr>
          <p:nvPr>
            <p:ph type="sldImg"/>
          </p:nvPr>
        </p:nvSpPr>
        <p:spPr>
          <a:xfrm>
            <a:off x="857250" y="601663"/>
            <a:ext cx="5175250" cy="2911475"/>
          </a:xfrm>
          <a:ln/>
        </p:spPr>
      </p:sp>
      <p:sp>
        <p:nvSpPr>
          <p:cNvPr id="94213" name="Rectangle 3"/>
          <p:cNvSpPr>
            <a:spLocks noGrp="1" noChangeArrowheads="1"/>
          </p:cNvSpPr>
          <p:nvPr>
            <p:ph type="body" idx="1"/>
          </p:nvPr>
        </p:nvSpPr>
        <p:spPr>
          <a:xfrm>
            <a:off x="0" y="3816350"/>
            <a:ext cx="6908800" cy="5195888"/>
          </a:xfrm>
          <a:ln/>
        </p:spPr>
        <p:txBody>
          <a:bodyPr lIns="93243" tIns="46621" rIns="93243" bIns="46621">
            <a:normAutofit fontScale="92500"/>
          </a:bodyPr>
          <a:lstStyle/>
          <a:p>
            <a:pPr eaLnBrk="1" fontAlgn="auto" hangingPunct="1">
              <a:spcBef>
                <a:spcPct val="50000"/>
              </a:spcBef>
              <a:spcAft>
                <a:spcPts val="0"/>
              </a:spcAft>
              <a:defRPr/>
            </a:pPr>
            <a:r>
              <a:rPr lang="en-US" sz="1000" dirty="0">
                <a:latin typeface="Arial" pitchFamily="34" charset="0"/>
                <a:ea typeface="ＭＳ Ｐゴシック" charset="0"/>
              </a:rPr>
              <a:t>   Data centers routinely decommission drives. Many data center administrators mistakenly think that if they implement a procedure for employees to get rid of drive data before allowing the drive to leave the data center, they will avoid a data breach.   However, all of these procedures rely on human beings to carry out these procedures.   People make mistakes.  A person must make sure to remove all drives from a system.  They must rigorously follow the procedure to send even seemingly completely failed drives through the process.   The drives must be queued up in a storage place, and may even need to be transported off site.    Drives that are stored in a place waiting to go through these data destruction processes go missing, as happened at Iron Mountain and elsewhere. All employees from all sites who ever come in contact with drive must religiously follow these processes correctly.</a:t>
            </a:r>
          </a:p>
          <a:p>
            <a:pPr eaLnBrk="1" fontAlgn="auto" hangingPunct="1">
              <a:spcBef>
                <a:spcPts val="0"/>
              </a:spcBef>
              <a:spcAft>
                <a:spcPts val="0"/>
              </a:spcAft>
              <a:defRPr/>
            </a:pPr>
            <a:r>
              <a:rPr lang="en-US" sz="1000" dirty="0">
                <a:latin typeface="Arial" pitchFamily="34" charset="0"/>
                <a:ea typeface="ＭＳ Ｐゴシック" charset="0"/>
              </a:rPr>
              <a:t>   Each one of these disposal techniques is a time-consuming process that is subject to human failure. It just takes one drive to fall through the cracks.  AND these processes don’t address misplacement or theft.  Also the process of destroying the data may not be foolproof.  (FYI Space Shuttle Columbia disaster - </a:t>
            </a:r>
            <a:r>
              <a:rPr lang="en-US" dirty="0">
                <a:latin typeface="Arial" pitchFamily="34" charset="0"/>
                <a:ea typeface="ＭＳ Ｐゴシック" charset="0"/>
              </a:rPr>
              <a:t>Data recovery specialists at Kroll </a:t>
            </a:r>
            <a:r>
              <a:rPr lang="en-US" dirty="0" err="1">
                <a:latin typeface="Arial" pitchFamily="34" charset="0"/>
                <a:ea typeface="ＭＳ Ｐゴシック" charset="0"/>
              </a:rPr>
              <a:t>Ontrack</a:t>
            </a:r>
            <a:r>
              <a:rPr lang="en-US" dirty="0">
                <a:latin typeface="Arial" pitchFamily="34" charset="0"/>
                <a:ea typeface="ＭＳ Ｐゴシック" charset="0"/>
              </a:rPr>
              <a:t> Inc. retrieved 99% of the information stored on the charred Seagate hard drive's platters over a two day period.  Drive held results of experiments conducted by crew. -  May 7, 2008 (Computerworld) )) </a:t>
            </a:r>
            <a:r>
              <a:rPr lang="en-US" sz="1000" dirty="0">
                <a:latin typeface="Arial" pitchFamily="34" charset="0"/>
                <a:ea typeface="ＭＳ Ｐゴシック" charset="0"/>
              </a:rPr>
              <a:t>The most secure process, removing drive to destroy it, doesn’t address the desire to return for service/warranty or repurpose the drive.</a:t>
            </a:r>
          </a:p>
          <a:p>
            <a:pPr eaLnBrk="1" fontAlgn="auto" hangingPunct="1">
              <a:spcBef>
                <a:spcPts val="0"/>
              </a:spcBef>
              <a:spcAft>
                <a:spcPts val="0"/>
              </a:spcAft>
              <a:defRPr/>
            </a:pPr>
            <a:r>
              <a:rPr lang="en-US" sz="1000" dirty="0">
                <a:latin typeface="Arial" pitchFamily="34" charset="0"/>
                <a:ea typeface="ＭＳ Ｐゴシック" charset="0"/>
              </a:rPr>
              <a:t>   Many data centers choose to hire professional disposal services. However, if you send a drive offsite to be securely disposed, that makes the drive just like tape, leaving the data center unsecured.   What happens if en route to secure disposal at the outside service it ends up on </a:t>
            </a:r>
            <a:r>
              <a:rPr lang="en-US" sz="1000" dirty="0" err="1">
                <a:latin typeface="Arial" pitchFamily="34" charset="0"/>
                <a:ea typeface="ＭＳ Ｐゴシック" charset="0"/>
              </a:rPr>
              <a:t>ebay</a:t>
            </a:r>
            <a:r>
              <a:rPr lang="en-US" sz="1000" dirty="0">
                <a:latin typeface="Arial" pitchFamily="34" charset="0"/>
                <a:ea typeface="ＭＳ Ｐゴシック" charset="0"/>
              </a:rPr>
              <a:t>.   </a:t>
            </a:r>
          </a:p>
          <a:p>
            <a:pPr eaLnBrk="1" fontAlgn="auto" hangingPunct="1">
              <a:spcBef>
                <a:spcPts val="0"/>
              </a:spcBef>
              <a:spcAft>
                <a:spcPts val="0"/>
              </a:spcAft>
              <a:defRPr/>
            </a:pPr>
            <a:r>
              <a:rPr lang="en-US" sz="1000" dirty="0">
                <a:latin typeface="Arial" pitchFamily="34" charset="0"/>
                <a:ea typeface="ＭＳ Ｐゴシック" charset="0"/>
              </a:rPr>
              <a:t>   The beauty of encryption is that, the moment the drive or system is removed from the data center, either intentionally or not, it is secure, no advance action or thought is required.  There’s no way for the drive to fall through the cracks or get mishandled.</a:t>
            </a:r>
          </a:p>
          <a:p>
            <a:pPr eaLnBrk="1" fontAlgn="auto" hangingPunct="1">
              <a:spcBef>
                <a:spcPts val="0"/>
              </a:spcBef>
              <a:spcAft>
                <a:spcPts val="0"/>
              </a:spcAft>
              <a:defRPr/>
            </a:pPr>
            <a:r>
              <a:rPr lang="en-US" sz="1000" dirty="0">
                <a:latin typeface="Arial" pitchFamily="34" charset="0"/>
                <a:ea typeface="ＭＳ Ｐゴシック" charset="0"/>
              </a:rPr>
              <a:t>----------------------------------</a:t>
            </a:r>
          </a:p>
          <a:p>
            <a:pPr eaLnBrk="1" fontAlgn="auto" hangingPunct="1">
              <a:spcBef>
                <a:spcPts val="0"/>
              </a:spcBef>
              <a:spcAft>
                <a:spcPts val="0"/>
              </a:spcAft>
              <a:buFontTx/>
              <a:buChar char="•"/>
              <a:defRPr/>
            </a:pPr>
            <a:r>
              <a:rPr lang="en-US" sz="1000" dirty="0">
                <a:latin typeface="Arial" pitchFamily="34" charset="0"/>
                <a:ea typeface="ＭＳ Ｐゴシック" charset="0"/>
              </a:rPr>
              <a:t>Idaho Power said it hired Grant </a:t>
            </a:r>
            <a:r>
              <a:rPr lang="en-US" sz="1000" dirty="0" err="1">
                <a:latin typeface="Arial" pitchFamily="34" charset="0"/>
                <a:ea typeface="ＭＳ Ｐゴシック" charset="0"/>
              </a:rPr>
              <a:t>Korth</a:t>
            </a:r>
            <a:r>
              <a:rPr lang="en-US" sz="1000" dirty="0">
                <a:latin typeface="Arial" pitchFamily="34" charset="0"/>
                <a:ea typeface="ＭＳ Ｐゴシック" charset="0"/>
              </a:rPr>
              <a:t> of Nampa, Idaho, to recycle about 230 SCSI drives. </a:t>
            </a:r>
            <a:r>
              <a:rPr lang="en-US" sz="1000" dirty="0" err="1">
                <a:latin typeface="Arial" pitchFamily="34" charset="0"/>
                <a:ea typeface="ＭＳ Ｐゴシック" charset="0"/>
              </a:rPr>
              <a:t>Korth</a:t>
            </a:r>
            <a:r>
              <a:rPr lang="en-US" sz="1000" dirty="0">
                <a:latin typeface="Arial" pitchFamily="34" charset="0"/>
                <a:ea typeface="ＭＳ Ｐゴシック" charset="0"/>
              </a:rPr>
              <a:t> sold 84 of those drives to 12 parties, which have not been disclosed by the company, using the eBay Web site.</a:t>
            </a:r>
          </a:p>
          <a:p>
            <a:pPr eaLnBrk="1" fontAlgn="auto" hangingPunct="1">
              <a:spcBef>
                <a:spcPts val="0"/>
              </a:spcBef>
              <a:spcAft>
                <a:spcPts val="0"/>
              </a:spcAft>
              <a:buFontTx/>
              <a:buChar char="•"/>
              <a:defRPr/>
            </a:pPr>
            <a:r>
              <a:rPr lang="en-US" sz="1000" dirty="0">
                <a:latin typeface="Arial" pitchFamily="34" charset="0"/>
                <a:ea typeface="ＭＳ Ｐゴシック" charset="0"/>
              </a:rPr>
              <a:t>various disposal options are riddled with failures/loopholes, that are either very expensive or not very secure, or like overwriting which can take days.  All involve humans having to make sure nothing falls thru the cracks. </a:t>
            </a:r>
          </a:p>
          <a:p>
            <a:pPr eaLnBrk="1" fontAlgn="auto" hangingPunct="1">
              <a:spcBef>
                <a:spcPts val="0"/>
              </a:spcBef>
              <a:spcAft>
                <a:spcPts val="0"/>
              </a:spcAft>
              <a:buFontTx/>
              <a:buChar char="•"/>
              <a:defRPr/>
            </a:pPr>
            <a:r>
              <a:rPr lang="en-US" sz="1000" dirty="0">
                <a:latin typeface="Arial" pitchFamily="34" charset="0"/>
                <a:ea typeface="ＭＳ Ｐゴシック" charset="0"/>
              </a:rPr>
              <a:t>There are technical loopholes – Doing a reformat only rewrites about 1% of the sectors.  It’s difficult to ensure the degauss strength matches the drive requirement. The drive doesn’t indicate when the overwrite process is complete, it could easily taking longer than the technician would assume.  </a:t>
            </a:r>
          </a:p>
          <a:p>
            <a:pPr eaLnBrk="1" fontAlgn="auto" hangingPunct="1">
              <a:spcBef>
                <a:spcPts val="0"/>
              </a:spcBef>
              <a:spcAft>
                <a:spcPts val="0"/>
              </a:spcAft>
              <a:buFontTx/>
              <a:buChar char="•"/>
              <a:defRPr/>
            </a:pPr>
            <a:r>
              <a:rPr lang="en-US" sz="1000" dirty="0">
                <a:latin typeface="Arial" pitchFamily="34" charset="0"/>
                <a:ea typeface="ＭＳ Ｐゴシック" charset="0"/>
              </a:rPr>
              <a:t>There are issues of practicality - </a:t>
            </a:r>
            <a:r>
              <a:rPr lang="en-US" sz="1000" dirty="0">
                <a:solidFill>
                  <a:srgbClr val="000000"/>
                </a:solidFill>
                <a:latin typeface="Helv"/>
                <a:ea typeface="ＭＳ Ｐゴシック" charset="0"/>
              </a:rPr>
              <a:t>The destruction techniques DESTROY the drive; cannot be re-purposed.  </a:t>
            </a:r>
            <a:r>
              <a:rPr lang="en-US" sz="1000" dirty="0">
                <a:latin typeface="Arial" pitchFamily="34" charset="0"/>
                <a:ea typeface="ＭＳ Ｐゴシック" charset="0"/>
              </a:rPr>
              <a:t>Physical destruction is not environmentally friendly and carries significant hauling and dumping costs.</a:t>
            </a:r>
          </a:p>
          <a:p>
            <a:pPr eaLnBrk="1" fontAlgn="auto" hangingPunct="1">
              <a:spcBef>
                <a:spcPts val="0"/>
              </a:spcBef>
              <a:spcAft>
                <a:spcPts val="0"/>
              </a:spcAft>
              <a:buFontTx/>
              <a:buChar char="•"/>
              <a:defRPr/>
            </a:pPr>
            <a:r>
              <a:rPr lang="en-US" sz="1000" dirty="0">
                <a:latin typeface="Arial" pitchFamily="34" charset="0"/>
                <a:ea typeface="ＭＳ Ｐゴシック" charset="0"/>
              </a:rPr>
              <a:t>Fundamentally, all of these processes are time-consuming, inconvenient, and prone to human error because the technician must remember to carry them out and carry them out precisely so that the procedure works as intended.  There is also the risk of the process being short-changed overlooked altogether for any given drive. </a:t>
            </a:r>
          </a:p>
          <a:p>
            <a:pPr eaLnBrk="1" fontAlgn="auto" hangingPunct="1">
              <a:spcBef>
                <a:spcPts val="0"/>
              </a:spcBef>
              <a:spcAft>
                <a:spcPts val="0"/>
              </a:spcAft>
              <a:buFontTx/>
              <a:buChar char="•"/>
              <a:defRPr/>
            </a:pPr>
            <a:r>
              <a:rPr lang="en-US" sz="1000" dirty="0">
                <a:latin typeface="Arial" pitchFamily="34" charset="0"/>
                <a:ea typeface="ＭＳ Ｐゴシック" charset="0"/>
              </a:rPr>
              <a:t>Over-writing possibly requires HDD removal from existing system.</a:t>
            </a:r>
          </a:p>
          <a:p>
            <a:pPr eaLnBrk="1" fontAlgn="auto" hangingPunct="1">
              <a:spcBef>
                <a:spcPts val="0"/>
              </a:spcBef>
              <a:spcAft>
                <a:spcPts val="0"/>
              </a:spcAft>
              <a:buFontTx/>
              <a:buChar char="•"/>
              <a:defRPr/>
            </a:pPr>
            <a:r>
              <a:rPr lang="en-US" sz="1000" dirty="0">
                <a:latin typeface="Arial" pitchFamily="34" charset="0"/>
                <a:ea typeface="ＭＳ Ｐゴシック" charset="0"/>
              </a:rPr>
              <a:t>Recent trends indicate that the causes of data thefts and losses are generally low-tech, with human error far more likely to be responsible than hacking or computer flaws, according to Privacy Rights Clearinghouse Director Beth Givens.</a:t>
            </a:r>
          </a:p>
        </p:txBody>
      </p:sp>
    </p:spTree>
    <p:extLst>
      <p:ext uri="{BB962C8B-B14F-4D97-AF65-F5344CB8AC3E}">
        <p14:creationId xmlns:p14="http://schemas.microsoft.com/office/powerpoint/2010/main" val="49382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0" y="8940800"/>
            <a:ext cx="2994025" cy="469900"/>
          </a:xfrm>
          <a:prstGeom prst="rect">
            <a:avLst/>
          </a:prstGeom>
          <a:noFill/>
          <a:ln w="9525">
            <a:noFill/>
            <a:miter lim="800000"/>
            <a:headEnd/>
            <a:tailEnd/>
          </a:ln>
        </p:spPr>
        <p:txBody>
          <a:bodyPr lIns="93243" tIns="46621" rIns="93243" bIns="46621" anchor="b"/>
          <a:lstStyle/>
          <a:p>
            <a:pPr defTabSz="930275">
              <a:spcBef>
                <a:spcPct val="50000"/>
              </a:spcBef>
            </a:pPr>
            <a:r>
              <a:rPr lang="en-US" sz="1100" b="1">
                <a:latin typeface="Calibri" pitchFamily="34" charset="0"/>
              </a:rPr>
              <a:t>Seagate Confidential</a:t>
            </a:r>
          </a:p>
        </p:txBody>
      </p:sp>
      <p:sp>
        <p:nvSpPr>
          <p:cNvPr id="78851" name="Rectangle 7"/>
          <p:cNvSpPr txBox="1">
            <a:spLocks noGrp="1" noChangeArrowheads="1"/>
          </p:cNvSpPr>
          <p:nvPr/>
        </p:nvSpPr>
        <p:spPr bwMode="auto">
          <a:xfrm>
            <a:off x="3914775" y="8940800"/>
            <a:ext cx="2994025" cy="469900"/>
          </a:xfrm>
          <a:prstGeom prst="rect">
            <a:avLst/>
          </a:prstGeom>
          <a:noFill/>
          <a:ln w="9525">
            <a:noFill/>
            <a:miter lim="800000"/>
            <a:headEnd/>
            <a:tailEnd/>
          </a:ln>
        </p:spPr>
        <p:txBody>
          <a:bodyPr lIns="93243" tIns="46621" rIns="93243" bIns="46621" anchor="b"/>
          <a:lstStyle/>
          <a:p>
            <a:pPr defTabSz="930275">
              <a:spcBef>
                <a:spcPct val="50000"/>
              </a:spcBef>
            </a:pPr>
            <a:fld id="{4353516B-0093-4D90-BFBF-44E469517AF9}" type="slidenum">
              <a:rPr lang="en-US" sz="1100" b="1">
                <a:latin typeface="Calibri" pitchFamily="34" charset="0"/>
              </a:rPr>
              <a:pPr defTabSz="930275">
                <a:spcBef>
                  <a:spcPct val="50000"/>
                </a:spcBef>
              </a:pPr>
              <a:t>16</a:t>
            </a:fld>
            <a:endParaRPr lang="en-US" sz="1100" b="1">
              <a:latin typeface="Calibri" pitchFamily="34" charset="0"/>
            </a:endParaRPr>
          </a:p>
        </p:txBody>
      </p:sp>
      <p:sp>
        <p:nvSpPr>
          <p:cNvPr id="78852" name="Rectangle 2"/>
          <p:cNvSpPr>
            <a:spLocks noGrp="1" noRot="1" noChangeAspect="1" noChangeArrowheads="1" noTextEdit="1"/>
          </p:cNvSpPr>
          <p:nvPr>
            <p:ph type="sldImg"/>
          </p:nvPr>
        </p:nvSpPr>
        <p:spPr>
          <a:xfrm>
            <a:off x="857250" y="601663"/>
            <a:ext cx="5175250" cy="2911475"/>
          </a:xfrm>
          <a:ln/>
        </p:spPr>
      </p:sp>
      <p:sp>
        <p:nvSpPr>
          <p:cNvPr id="95237" name="Rectangle 3"/>
          <p:cNvSpPr>
            <a:spLocks noGrp="1" noChangeArrowheads="1"/>
          </p:cNvSpPr>
          <p:nvPr>
            <p:ph type="body" idx="1"/>
          </p:nvPr>
        </p:nvSpPr>
        <p:spPr>
          <a:xfrm>
            <a:off x="0" y="3816350"/>
            <a:ext cx="6908800" cy="5195888"/>
          </a:xfrm>
          <a:ln/>
        </p:spPr>
        <p:txBody>
          <a:bodyPr lIns="93243" tIns="46621" rIns="93243" bIns="46621">
            <a:normAutofit fontScale="92500"/>
          </a:bodyPr>
          <a:lstStyle/>
          <a:p>
            <a:pPr eaLnBrk="1" fontAlgn="auto" hangingPunct="1">
              <a:spcBef>
                <a:spcPct val="50000"/>
              </a:spcBef>
              <a:spcAft>
                <a:spcPts val="0"/>
              </a:spcAft>
              <a:defRPr/>
            </a:pPr>
            <a:r>
              <a:rPr lang="en-US" sz="1000" dirty="0">
                <a:latin typeface="Arial" pitchFamily="34" charset="0"/>
                <a:ea typeface="ＭＳ Ｐゴシック" charset="0"/>
              </a:rPr>
              <a:t>   Data centers routinely decommission drives. Many data center administrators mistakenly think that if they implement a procedure for employees to get rid of drive data before allowing the drive to leave the data center, they will avoid a data breach.   However, all of these procedures rely on human beings to carry out these procedures.   People make mistakes.  A person must make sure to remove all drives from a system.  They must rigorously follow the procedure to send even seemingly completely failed drives through the process.   The drives must be queued up in a storage place, and may even need to be transported off site.    Drives that are stored in a place waiting to go through these data destruction processes go missing, as happened at Iron Mountain and elsewhere. All employees from all sites who ever come in contact with drive must religiously follow these processes correctly.</a:t>
            </a:r>
          </a:p>
          <a:p>
            <a:pPr eaLnBrk="1" fontAlgn="auto" hangingPunct="1">
              <a:spcBef>
                <a:spcPts val="0"/>
              </a:spcBef>
              <a:spcAft>
                <a:spcPts val="0"/>
              </a:spcAft>
              <a:defRPr/>
            </a:pPr>
            <a:r>
              <a:rPr lang="en-US" sz="1000" dirty="0">
                <a:latin typeface="Arial" pitchFamily="34" charset="0"/>
                <a:ea typeface="ＭＳ Ｐゴシック" charset="0"/>
              </a:rPr>
              <a:t>   Each one of these disposal techniques is a time-consuming process that is subject to human failure. It just takes one drive to fall through the cracks.  AND these processes don’t address misplacement or theft.  Also the process of destroying the data may not be foolproof.  (FYI Space Shuttle Columbia disaster - </a:t>
            </a:r>
            <a:r>
              <a:rPr lang="en-US" dirty="0">
                <a:latin typeface="Arial" pitchFamily="34" charset="0"/>
                <a:ea typeface="ＭＳ Ｐゴシック" charset="0"/>
              </a:rPr>
              <a:t>Data recovery specialists at Kroll </a:t>
            </a:r>
            <a:r>
              <a:rPr lang="en-US" dirty="0" err="1">
                <a:latin typeface="Arial" pitchFamily="34" charset="0"/>
                <a:ea typeface="ＭＳ Ｐゴシック" charset="0"/>
              </a:rPr>
              <a:t>Ontrack</a:t>
            </a:r>
            <a:r>
              <a:rPr lang="en-US" dirty="0">
                <a:latin typeface="Arial" pitchFamily="34" charset="0"/>
                <a:ea typeface="ＭＳ Ｐゴシック" charset="0"/>
              </a:rPr>
              <a:t> Inc. retrieved 99% of the information stored on the charred Seagate hard drive's platters over a two day period.  Drive held results of experiments conducted by crew. -  May 7, 2008 (Computerworld) )) </a:t>
            </a:r>
            <a:r>
              <a:rPr lang="en-US" sz="1000" dirty="0">
                <a:latin typeface="Arial" pitchFamily="34" charset="0"/>
                <a:ea typeface="ＭＳ Ｐゴシック" charset="0"/>
              </a:rPr>
              <a:t>The most secure process, removing drive to destroy it, doesn’t address the desire to return for service/warranty or repurpose the drive.</a:t>
            </a:r>
          </a:p>
          <a:p>
            <a:pPr eaLnBrk="1" fontAlgn="auto" hangingPunct="1">
              <a:spcBef>
                <a:spcPts val="0"/>
              </a:spcBef>
              <a:spcAft>
                <a:spcPts val="0"/>
              </a:spcAft>
              <a:defRPr/>
            </a:pPr>
            <a:r>
              <a:rPr lang="en-US" sz="1000" dirty="0">
                <a:latin typeface="Arial" pitchFamily="34" charset="0"/>
                <a:ea typeface="ＭＳ Ｐゴシック" charset="0"/>
              </a:rPr>
              <a:t>   Many data centers choose to hire professional disposal services. However, if you send a drive offsite to be securely disposed, that makes the drive just like tape, leaving the data center unsecured.   What happens if en route to secure disposal at the outside service it ends up on </a:t>
            </a:r>
            <a:r>
              <a:rPr lang="en-US" sz="1000" dirty="0" err="1">
                <a:latin typeface="Arial" pitchFamily="34" charset="0"/>
                <a:ea typeface="ＭＳ Ｐゴシック" charset="0"/>
              </a:rPr>
              <a:t>ebay</a:t>
            </a:r>
            <a:r>
              <a:rPr lang="en-US" sz="1000" dirty="0">
                <a:latin typeface="Arial" pitchFamily="34" charset="0"/>
                <a:ea typeface="ＭＳ Ｐゴシック" charset="0"/>
              </a:rPr>
              <a:t>.   </a:t>
            </a:r>
          </a:p>
          <a:p>
            <a:pPr eaLnBrk="1" fontAlgn="auto" hangingPunct="1">
              <a:spcBef>
                <a:spcPts val="0"/>
              </a:spcBef>
              <a:spcAft>
                <a:spcPts val="0"/>
              </a:spcAft>
              <a:defRPr/>
            </a:pPr>
            <a:r>
              <a:rPr lang="en-US" sz="1000" dirty="0">
                <a:latin typeface="Arial" pitchFamily="34" charset="0"/>
                <a:ea typeface="ＭＳ Ｐゴシック" charset="0"/>
              </a:rPr>
              <a:t>   The beauty of encryption is that, the moment the drive or system is removed from the data center, either intentionally or not, it is secure, no advance action or thought is required.  There’s no way for the drive to fall through the cracks or get mishandled.</a:t>
            </a:r>
          </a:p>
          <a:p>
            <a:pPr eaLnBrk="1" fontAlgn="auto" hangingPunct="1">
              <a:spcBef>
                <a:spcPts val="0"/>
              </a:spcBef>
              <a:spcAft>
                <a:spcPts val="0"/>
              </a:spcAft>
              <a:defRPr/>
            </a:pPr>
            <a:r>
              <a:rPr lang="en-US" sz="1000" dirty="0">
                <a:latin typeface="Arial" pitchFamily="34" charset="0"/>
                <a:ea typeface="ＭＳ Ｐゴシック" charset="0"/>
              </a:rPr>
              <a:t>----------------------------------</a:t>
            </a:r>
          </a:p>
          <a:p>
            <a:pPr eaLnBrk="1" fontAlgn="auto" hangingPunct="1">
              <a:spcBef>
                <a:spcPts val="0"/>
              </a:spcBef>
              <a:spcAft>
                <a:spcPts val="0"/>
              </a:spcAft>
              <a:buFontTx/>
              <a:buChar char="•"/>
              <a:defRPr/>
            </a:pPr>
            <a:r>
              <a:rPr lang="en-US" sz="1000" dirty="0">
                <a:latin typeface="Arial" pitchFamily="34" charset="0"/>
                <a:ea typeface="ＭＳ Ｐゴシック" charset="0"/>
              </a:rPr>
              <a:t>Idaho Power said it hired Grant </a:t>
            </a:r>
            <a:r>
              <a:rPr lang="en-US" sz="1000" dirty="0" err="1">
                <a:latin typeface="Arial" pitchFamily="34" charset="0"/>
                <a:ea typeface="ＭＳ Ｐゴシック" charset="0"/>
              </a:rPr>
              <a:t>Korth</a:t>
            </a:r>
            <a:r>
              <a:rPr lang="en-US" sz="1000" dirty="0">
                <a:latin typeface="Arial" pitchFamily="34" charset="0"/>
                <a:ea typeface="ＭＳ Ｐゴシック" charset="0"/>
              </a:rPr>
              <a:t> of Nampa, Idaho, to recycle about 230 SCSI drives. </a:t>
            </a:r>
            <a:r>
              <a:rPr lang="en-US" sz="1000" dirty="0" err="1">
                <a:latin typeface="Arial" pitchFamily="34" charset="0"/>
                <a:ea typeface="ＭＳ Ｐゴシック" charset="0"/>
              </a:rPr>
              <a:t>Korth</a:t>
            </a:r>
            <a:r>
              <a:rPr lang="en-US" sz="1000" dirty="0">
                <a:latin typeface="Arial" pitchFamily="34" charset="0"/>
                <a:ea typeface="ＭＳ Ｐゴシック" charset="0"/>
              </a:rPr>
              <a:t> sold 84 of those drives to 12 parties, which have not been disclosed by the company, using the eBay Web site.</a:t>
            </a:r>
          </a:p>
          <a:p>
            <a:pPr eaLnBrk="1" fontAlgn="auto" hangingPunct="1">
              <a:spcBef>
                <a:spcPts val="0"/>
              </a:spcBef>
              <a:spcAft>
                <a:spcPts val="0"/>
              </a:spcAft>
              <a:buFontTx/>
              <a:buChar char="•"/>
              <a:defRPr/>
            </a:pPr>
            <a:r>
              <a:rPr lang="en-US" sz="1000" dirty="0">
                <a:latin typeface="Arial" pitchFamily="34" charset="0"/>
                <a:ea typeface="ＭＳ Ｐゴシック" charset="0"/>
              </a:rPr>
              <a:t>various disposal options are riddled with failures/loopholes, that are either very expensive or not very secure, or like overwriting which can take days.  All involve humans having to make sure nothing falls thru the cracks. </a:t>
            </a:r>
          </a:p>
          <a:p>
            <a:pPr eaLnBrk="1" fontAlgn="auto" hangingPunct="1">
              <a:spcBef>
                <a:spcPts val="0"/>
              </a:spcBef>
              <a:spcAft>
                <a:spcPts val="0"/>
              </a:spcAft>
              <a:buFontTx/>
              <a:buChar char="•"/>
              <a:defRPr/>
            </a:pPr>
            <a:r>
              <a:rPr lang="en-US" sz="1000" dirty="0">
                <a:latin typeface="Arial" pitchFamily="34" charset="0"/>
                <a:ea typeface="ＭＳ Ｐゴシック" charset="0"/>
              </a:rPr>
              <a:t>There are technical loopholes – Doing a reformat only rewrites about 1% of the sectors.  It’s difficult to ensure the degauss strength matches the drive requirement. The drive doesn’t indicate when the overwrite process is complete, it could easily taking longer than the technician would assume.  </a:t>
            </a:r>
          </a:p>
          <a:p>
            <a:pPr eaLnBrk="1" fontAlgn="auto" hangingPunct="1">
              <a:spcBef>
                <a:spcPts val="0"/>
              </a:spcBef>
              <a:spcAft>
                <a:spcPts val="0"/>
              </a:spcAft>
              <a:buFontTx/>
              <a:buChar char="•"/>
              <a:defRPr/>
            </a:pPr>
            <a:r>
              <a:rPr lang="en-US" sz="1000" dirty="0">
                <a:latin typeface="Arial" pitchFamily="34" charset="0"/>
                <a:ea typeface="ＭＳ Ｐゴシック" charset="0"/>
              </a:rPr>
              <a:t>There are issues of practicality - </a:t>
            </a:r>
            <a:r>
              <a:rPr lang="en-US" sz="1000" dirty="0">
                <a:solidFill>
                  <a:srgbClr val="000000"/>
                </a:solidFill>
                <a:latin typeface="Helv"/>
                <a:ea typeface="ＭＳ Ｐゴシック" charset="0"/>
              </a:rPr>
              <a:t>The destruction techniques DESTROY the drive; cannot be re-purposed.  </a:t>
            </a:r>
            <a:r>
              <a:rPr lang="en-US" sz="1000" dirty="0">
                <a:latin typeface="Arial" pitchFamily="34" charset="0"/>
                <a:ea typeface="ＭＳ Ｐゴシック" charset="0"/>
              </a:rPr>
              <a:t>Physical destruction is not environmentally friendly and carries significant hauling and dumping costs.</a:t>
            </a:r>
          </a:p>
          <a:p>
            <a:pPr eaLnBrk="1" fontAlgn="auto" hangingPunct="1">
              <a:spcBef>
                <a:spcPts val="0"/>
              </a:spcBef>
              <a:spcAft>
                <a:spcPts val="0"/>
              </a:spcAft>
              <a:buFontTx/>
              <a:buChar char="•"/>
              <a:defRPr/>
            </a:pPr>
            <a:r>
              <a:rPr lang="en-US" sz="1000" dirty="0">
                <a:latin typeface="Arial" pitchFamily="34" charset="0"/>
                <a:ea typeface="ＭＳ Ｐゴシック" charset="0"/>
              </a:rPr>
              <a:t>Fundamentally, all of these processes are time-consuming, inconvenient, and prone to human error because the technician must remember to carry them out and carry them out precisely so that the procedure works as intended.  There is also the risk of the process being short-changed overlooked altogether for any given drive. </a:t>
            </a:r>
          </a:p>
          <a:p>
            <a:pPr eaLnBrk="1" fontAlgn="auto" hangingPunct="1">
              <a:spcBef>
                <a:spcPts val="0"/>
              </a:spcBef>
              <a:spcAft>
                <a:spcPts val="0"/>
              </a:spcAft>
              <a:buFontTx/>
              <a:buChar char="•"/>
              <a:defRPr/>
            </a:pPr>
            <a:r>
              <a:rPr lang="en-US" sz="1000" dirty="0">
                <a:latin typeface="Arial" pitchFamily="34" charset="0"/>
                <a:ea typeface="ＭＳ Ｐゴシック" charset="0"/>
              </a:rPr>
              <a:t>Over-writing possibly requires HDD removal from existing system.</a:t>
            </a:r>
          </a:p>
          <a:p>
            <a:pPr eaLnBrk="1" fontAlgn="auto" hangingPunct="1">
              <a:spcBef>
                <a:spcPts val="0"/>
              </a:spcBef>
              <a:spcAft>
                <a:spcPts val="0"/>
              </a:spcAft>
              <a:buFontTx/>
              <a:buChar char="•"/>
              <a:defRPr/>
            </a:pPr>
            <a:r>
              <a:rPr lang="en-US" sz="1000" dirty="0">
                <a:latin typeface="Arial" pitchFamily="34" charset="0"/>
                <a:ea typeface="ＭＳ Ｐゴシック" charset="0"/>
              </a:rPr>
              <a:t>Recent trends indicate that the causes of data thefts and losses are generally low-tech, with human error far more likely to be responsible than hacking or computer flaws, according to Privacy Rights Clearinghouse Director Beth Givens.</a:t>
            </a:r>
          </a:p>
        </p:txBody>
      </p:sp>
    </p:spTree>
    <p:extLst>
      <p:ext uri="{BB962C8B-B14F-4D97-AF65-F5344CB8AC3E}">
        <p14:creationId xmlns:p14="http://schemas.microsoft.com/office/powerpoint/2010/main" val="222610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Footer Placeholder 4"/>
          <p:cNvSpPr>
            <a:spLocks noGrp="1"/>
          </p:cNvSpPr>
          <p:nvPr>
            <p:ph type="ftr" sz="quarter" idx="11"/>
          </p:nvPr>
        </p:nvSpPr>
        <p:spPr/>
        <p:txBody>
          <a:bodyPr/>
          <a:lstStyle/>
          <a:p>
            <a:r>
              <a:rPr lang="en-US"/>
              <a:t>© 2015 Trusted Computing Group</a:t>
            </a:r>
            <a:endParaRPr lang="en-US" dirty="0"/>
          </a:p>
        </p:txBody>
      </p:sp>
      <p:sp>
        <p:nvSpPr>
          <p:cNvPr id="6" name="Slide Number Placeholder 5"/>
          <p:cNvSpPr>
            <a:spLocks noGrp="1"/>
          </p:cNvSpPr>
          <p:nvPr>
            <p:ph type="sldNum" sz="quarter" idx="12"/>
          </p:nvPr>
        </p:nvSpPr>
        <p:spPr/>
        <p:txBody>
          <a:bodyPr/>
          <a:lstStyle/>
          <a:p>
            <a:fld id="{7A53447C-896E-0643-8FC8-3DF9E2E41E05}" type="slidenum">
              <a:rPr lang="en-US" smtClean="0"/>
              <a:pPr/>
              <a:t>34</a:t>
            </a:fld>
            <a:endParaRPr lang="en-US" dirty="0"/>
          </a:p>
        </p:txBody>
      </p:sp>
    </p:spTree>
    <p:extLst>
      <p:ext uri="{BB962C8B-B14F-4D97-AF65-F5344CB8AC3E}">
        <p14:creationId xmlns:p14="http://schemas.microsoft.com/office/powerpoint/2010/main" val="283583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Presentation Title</a:t>
            </a:r>
            <a:endParaRPr lang="en-US" dirty="0"/>
          </a:p>
        </p:txBody>
      </p:sp>
      <p:sp>
        <p:nvSpPr>
          <p:cNvPr id="5" name="Footer Placeholder 4"/>
          <p:cNvSpPr>
            <a:spLocks noGrp="1"/>
          </p:cNvSpPr>
          <p:nvPr>
            <p:ph type="ftr" sz="quarter" idx="11"/>
          </p:nvPr>
        </p:nvSpPr>
        <p:spPr/>
        <p:txBody>
          <a:bodyPr/>
          <a:lstStyle/>
          <a:p>
            <a:r>
              <a:rPr lang="en-US" smtClean="0"/>
              <a:t>© 2015 Trusted Computing Group</a:t>
            </a:r>
            <a:endParaRPr lang="en-US" dirty="0"/>
          </a:p>
        </p:txBody>
      </p:sp>
      <p:sp>
        <p:nvSpPr>
          <p:cNvPr id="6" name="Slide Number Placeholder 5"/>
          <p:cNvSpPr>
            <a:spLocks noGrp="1"/>
          </p:cNvSpPr>
          <p:nvPr>
            <p:ph type="sldNum" sz="quarter" idx="12"/>
          </p:nvPr>
        </p:nvSpPr>
        <p:spPr/>
        <p:txBody>
          <a:bodyPr/>
          <a:lstStyle/>
          <a:p>
            <a:fld id="{7A53447C-896E-0643-8FC8-3DF9E2E41E05}" type="slidenum">
              <a:rPr lang="en-US" smtClean="0"/>
              <a:pPr/>
              <a:t>2</a:t>
            </a:fld>
            <a:endParaRPr lang="en-US" dirty="0"/>
          </a:p>
        </p:txBody>
      </p:sp>
    </p:spTree>
    <p:extLst>
      <p:ext uri="{BB962C8B-B14F-4D97-AF65-F5344CB8AC3E}">
        <p14:creationId xmlns:p14="http://schemas.microsoft.com/office/powerpoint/2010/main" val="32805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Presentation Title</a:t>
            </a:r>
            <a:endParaRPr lang="en-US" dirty="0"/>
          </a:p>
        </p:txBody>
      </p:sp>
      <p:sp>
        <p:nvSpPr>
          <p:cNvPr id="5" name="Footer Placeholder 4"/>
          <p:cNvSpPr>
            <a:spLocks noGrp="1"/>
          </p:cNvSpPr>
          <p:nvPr>
            <p:ph type="ftr" sz="quarter" idx="11"/>
          </p:nvPr>
        </p:nvSpPr>
        <p:spPr/>
        <p:txBody>
          <a:bodyPr/>
          <a:lstStyle/>
          <a:p>
            <a:r>
              <a:rPr lang="en-US" smtClean="0"/>
              <a:t>© 2015 Trusted Computing Group</a:t>
            </a:r>
            <a:endParaRPr lang="en-US" dirty="0"/>
          </a:p>
        </p:txBody>
      </p:sp>
      <p:sp>
        <p:nvSpPr>
          <p:cNvPr id="6" name="Slide Number Placeholder 5"/>
          <p:cNvSpPr>
            <a:spLocks noGrp="1"/>
          </p:cNvSpPr>
          <p:nvPr>
            <p:ph type="sldNum" sz="quarter" idx="12"/>
          </p:nvPr>
        </p:nvSpPr>
        <p:spPr/>
        <p:txBody>
          <a:bodyPr/>
          <a:lstStyle/>
          <a:p>
            <a:fld id="{7A53447C-896E-0643-8FC8-3DF9E2E41E05}" type="slidenum">
              <a:rPr lang="en-US" smtClean="0"/>
              <a:pPr/>
              <a:t>3</a:t>
            </a:fld>
            <a:endParaRPr lang="en-US" dirty="0"/>
          </a:p>
        </p:txBody>
      </p:sp>
    </p:spTree>
    <p:extLst>
      <p:ext uri="{BB962C8B-B14F-4D97-AF65-F5344CB8AC3E}">
        <p14:creationId xmlns:p14="http://schemas.microsoft.com/office/powerpoint/2010/main" val="107588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fld id="{2969A085-1A73-4F28-A2A4-3146830F2047}" type="slidenum">
              <a:rPr lang="en-US" altLang="en-US">
                <a:solidFill>
                  <a:schemeClr val="bg2"/>
                </a:solidFill>
              </a:rPr>
              <a:pPr/>
              <a:t>4</a:t>
            </a:fld>
            <a:endParaRPr lang="en-US" altLang="en-US">
              <a:solidFill>
                <a:schemeClr val="bg2"/>
              </a:solidFill>
            </a:endParaRPr>
          </a:p>
        </p:txBody>
      </p:sp>
    </p:spTree>
    <p:extLst>
      <p:ext uri="{BB962C8B-B14F-4D97-AF65-F5344CB8AC3E}">
        <p14:creationId xmlns:p14="http://schemas.microsoft.com/office/powerpoint/2010/main" val="364466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fld id="{0D4618A3-3F13-45AD-87AF-FD0707561EE1}" type="slidenum">
              <a:rPr lang="en-US" altLang="en-US">
                <a:solidFill>
                  <a:schemeClr val="bg2"/>
                </a:solidFill>
              </a:rPr>
              <a:pPr/>
              <a:t>7</a:t>
            </a:fld>
            <a:endParaRPr lang="en-US" altLang="en-US">
              <a:solidFill>
                <a:schemeClr val="bg2"/>
              </a:solidFill>
            </a:endParaRPr>
          </a:p>
        </p:txBody>
      </p:sp>
    </p:spTree>
    <p:extLst>
      <p:ext uri="{BB962C8B-B14F-4D97-AF65-F5344CB8AC3E}">
        <p14:creationId xmlns:p14="http://schemas.microsoft.com/office/powerpoint/2010/main" val="141278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fld id="{D1E0E26C-51B4-4821-8ED6-077443AE5ECC}" type="slidenum">
              <a:rPr lang="en-US" altLang="en-US">
                <a:solidFill>
                  <a:schemeClr val="bg2"/>
                </a:solidFill>
              </a:rPr>
              <a:pPr/>
              <a:t>8</a:t>
            </a:fld>
            <a:endParaRPr lang="en-US" altLang="en-US">
              <a:solidFill>
                <a:schemeClr val="bg2"/>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9728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lnSpc>
                <a:spcPct val="75000"/>
              </a:lnSpc>
              <a:spcBef>
                <a:spcPct val="0"/>
              </a:spcBef>
            </a:pPr>
            <a:r>
              <a:rPr lang="en-US" sz="400">
                <a:latin typeface="Arial" pitchFamily="34" charset="0"/>
              </a:rPr>
              <a:t>Drive Product Announcement made with IBM April, 2007.  Product Announcement made for 3.5” 15K and 2.5” enterprise drives.</a:t>
            </a:r>
          </a:p>
          <a:p>
            <a:pPr eaLnBrk="1" hangingPunct="1">
              <a:lnSpc>
                <a:spcPct val="75000"/>
              </a:lnSpc>
              <a:spcBef>
                <a:spcPct val="0"/>
              </a:spcBef>
            </a:pPr>
            <a:r>
              <a:rPr lang="en-US" sz="400">
                <a:latin typeface="Arial" pitchFamily="34" charset="0"/>
              </a:rPr>
              <a:t>World’s first self-encrypting hard drives for mission-critical servers and storage arrays</a:t>
            </a:r>
          </a:p>
          <a:p>
            <a:pPr eaLnBrk="1" hangingPunct="1">
              <a:lnSpc>
                <a:spcPct val="75000"/>
              </a:lnSpc>
              <a:spcBef>
                <a:spcPct val="0"/>
              </a:spcBef>
            </a:pPr>
            <a:r>
              <a:rPr lang="en-US" sz="400">
                <a:latin typeface="Arial" pitchFamily="34" charset="0"/>
              </a:rPr>
              <a:t> Transparently fast encryption goes anywhere the hard drive goes – whether it is moved, stored or retired</a:t>
            </a:r>
          </a:p>
          <a:p>
            <a:pPr eaLnBrk="1" hangingPunct="1">
              <a:lnSpc>
                <a:spcPct val="75000"/>
              </a:lnSpc>
              <a:spcBef>
                <a:spcPct val="0"/>
              </a:spcBef>
            </a:pPr>
            <a:r>
              <a:rPr lang="en-US" sz="400">
                <a:latin typeface="Arial" pitchFamily="34" charset="0"/>
              </a:rPr>
              <a:t> Significant performance, management and security</a:t>
            </a:r>
          </a:p>
          <a:p>
            <a:pPr eaLnBrk="1" hangingPunct="1">
              <a:lnSpc>
                <a:spcPct val="75000"/>
              </a:lnSpc>
              <a:spcBef>
                <a:spcPct val="0"/>
              </a:spcBef>
            </a:pPr>
            <a:r>
              <a:rPr lang="en-US" sz="400">
                <a:latin typeface="Arial" pitchFamily="34" charset="0"/>
              </a:rPr>
              <a:t> Performance automatically scales with every drive added to a data center </a:t>
            </a:r>
          </a:p>
          <a:p>
            <a:pPr eaLnBrk="1" hangingPunct="1">
              <a:lnSpc>
                <a:spcPct val="75000"/>
              </a:lnSpc>
              <a:spcBef>
                <a:spcPct val="0"/>
              </a:spcBef>
            </a:pPr>
            <a:r>
              <a:rPr lang="en-US" sz="400">
                <a:latin typeface="Arial" pitchFamily="34" charset="0"/>
              </a:rPr>
              <a:t> No performance cost associated with encrypting more data which eliminates the need for data classification</a:t>
            </a:r>
          </a:p>
          <a:p>
            <a:pPr eaLnBrk="1" hangingPunct="1">
              <a:lnSpc>
                <a:spcPct val="75000"/>
              </a:lnSpc>
              <a:spcBef>
                <a:spcPct val="0"/>
              </a:spcBef>
            </a:pPr>
            <a:r>
              <a:rPr lang="en-US" sz="400">
                <a:latin typeface="Arial" pitchFamily="34" charset="0"/>
              </a:rPr>
              <a:t> Self-encryption requires no change to the OS, applications, or databases</a:t>
            </a:r>
          </a:p>
          <a:p>
            <a:pPr eaLnBrk="1" hangingPunct="1">
              <a:lnSpc>
                <a:spcPct val="75000"/>
              </a:lnSpc>
              <a:spcBef>
                <a:spcPct val="0"/>
              </a:spcBef>
            </a:pPr>
            <a:r>
              <a:rPr lang="en-US" sz="400">
                <a:latin typeface="Arial" pitchFamily="34" charset="0"/>
              </a:rPr>
              <a:t> Instantaneous Key-Erase™ technology, a standard on all Seagate FDE hard drives, facilitates quick and secure removal, whether for repurposing, returning for service, or disposal</a:t>
            </a:r>
          </a:p>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14227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txBox="1">
            <a:spLocks noGrp="1" noChangeArrowheads="1"/>
          </p:cNvSpPr>
          <p:nvPr/>
        </p:nvSpPr>
        <p:spPr bwMode="auto">
          <a:xfrm>
            <a:off x="0" y="8940800"/>
            <a:ext cx="2994025" cy="469900"/>
          </a:xfrm>
          <a:prstGeom prst="rect">
            <a:avLst/>
          </a:prstGeom>
          <a:noFill/>
          <a:ln w="9525">
            <a:noFill/>
            <a:miter lim="800000"/>
            <a:headEnd/>
            <a:tailEnd/>
          </a:ln>
        </p:spPr>
        <p:txBody>
          <a:bodyPr lIns="93243" tIns="46621" rIns="93243" bIns="46621" anchor="b"/>
          <a:lstStyle/>
          <a:p>
            <a:pPr defTabSz="930275">
              <a:spcBef>
                <a:spcPct val="50000"/>
              </a:spcBef>
            </a:pPr>
            <a:r>
              <a:rPr lang="en-US" sz="1100" b="1">
                <a:latin typeface="Calibri" pitchFamily="34" charset="0"/>
              </a:rPr>
              <a:t>Seagate Confidential</a:t>
            </a:r>
          </a:p>
        </p:txBody>
      </p:sp>
      <p:sp>
        <p:nvSpPr>
          <p:cNvPr id="75779" name="Rectangle 7"/>
          <p:cNvSpPr txBox="1">
            <a:spLocks noGrp="1" noChangeArrowheads="1"/>
          </p:cNvSpPr>
          <p:nvPr/>
        </p:nvSpPr>
        <p:spPr bwMode="auto">
          <a:xfrm>
            <a:off x="3914775" y="8940800"/>
            <a:ext cx="2994025" cy="469900"/>
          </a:xfrm>
          <a:prstGeom prst="rect">
            <a:avLst/>
          </a:prstGeom>
          <a:noFill/>
          <a:ln w="9525">
            <a:noFill/>
            <a:miter lim="800000"/>
            <a:headEnd/>
            <a:tailEnd/>
          </a:ln>
        </p:spPr>
        <p:txBody>
          <a:bodyPr lIns="93243" tIns="46621" rIns="93243" bIns="46621" anchor="b"/>
          <a:lstStyle/>
          <a:p>
            <a:pPr defTabSz="930275">
              <a:spcBef>
                <a:spcPct val="50000"/>
              </a:spcBef>
            </a:pPr>
            <a:fld id="{F9E0093F-A20B-4A71-97B7-1DCD601FC6B8}" type="slidenum">
              <a:rPr lang="en-US" sz="1100" b="1">
                <a:latin typeface="Calibri" pitchFamily="34" charset="0"/>
              </a:rPr>
              <a:pPr defTabSz="930275">
                <a:spcBef>
                  <a:spcPct val="50000"/>
                </a:spcBef>
              </a:pPr>
              <a:t>13</a:t>
            </a:fld>
            <a:endParaRPr lang="en-US" sz="1100" b="1">
              <a:latin typeface="Calibri" pitchFamily="34" charset="0"/>
            </a:endParaRPr>
          </a:p>
        </p:txBody>
      </p:sp>
      <p:sp>
        <p:nvSpPr>
          <p:cNvPr id="75780" name="Rectangle 2"/>
          <p:cNvSpPr>
            <a:spLocks noGrp="1" noRot="1" noChangeAspect="1" noChangeArrowheads="1" noTextEdit="1"/>
          </p:cNvSpPr>
          <p:nvPr>
            <p:ph type="sldImg"/>
          </p:nvPr>
        </p:nvSpPr>
        <p:spPr>
          <a:xfrm>
            <a:off x="857250" y="601663"/>
            <a:ext cx="5175250" cy="2911475"/>
          </a:xfrm>
          <a:ln/>
        </p:spPr>
      </p:sp>
      <p:sp>
        <p:nvSpPr>
          <p:cNvPr id="93189" name="Rectangle 3"/>
          <p:cNvSpPr>
            <a:spLocks noGrp="1" noChangeArrowheads="1"/>
          </p:cNvSpPr>
          <p:nvPr>
            <p:ph type="body" idx="1"/>
          </p:nvPr>
        </p:nvSpPr>
        <p:spPr>
          <a:xfrm>
            <a:off x="0" y="3816350"/>
            <a:ext cx="6908800" cy="5195888"/>
          </a:xfrm>
          <a:ln/>
        </p:spPr>
        <p:txBody>
          <a:bodyPr lIns="93243" tIns="46621" rIns="93243" bIns="46621">
            <a:normAutofit fontScale="92500"/>
          </a:bodyPr>
          <a:lstStyle/>
          <a:p>
            <a:pPr eaLnBrk="1" fontAlgn="auto" hangingPunct="1">
              <a:spcBef>
                <a:spcPct val="50000"/>
              </a:spcBef>
              <a:spcAft>
                <a:spcPts val="0"/>
              </a:spcAft>
              <a:defRPr/>
            </a:pPr>
            <a:r>
              <a:rPr lang="en-US" sz="1000" dirty="0">
                <a:latin typeface="Arial" pitchFamily="34" charset="0"/>
                <a:ea typeface="ＭＳ Ｐゴシック" charset="0"/>
              </a:rPr>
              <a:t>   Data centers routinely decommission drives. Many data center administrators mistakenly think that if they implement a procedure for employees to get rid of drive data before allowing the drive to leave the data center, they will avoid a data breach.   However, all of these procedures rely on human beings to carry out these procedures.   People make mistakes.  A person must make sure to remove all drives from a system.  They must rigorously follow the procedure to send even seemingly completely failed drives through the process.   The drives must be queued up in a storage place, and may even need to be transported off site.    Drives that are stored in a place waiting to go through these data destruction processes go missing, as happened at Iron Mountain and elsewhere. All employees from all sites who ever come in contact with drive must religiously follow these processes correctly.</a:t>
            </a:r>
          </a:p>
          <a:p>
            <a:pPr eaLnBrk="1" fontAlgn="auto" hangingPunct="1">
              <a:spcBef>
                <a:spcPts val="0"/>
              </a:spcBef>
              <a:spcAft>
                <a:spcPts val="0"/>
              </a:spcAft>
              <a:defRPr/>
            </a:pPr>
            <a:r>
              <a:rPr lang="en-US" sz="1000" dirty="0">
                <a:latin typeface="Arial" pitchFamily="34" charset="0"/>
                <a:ea typeface="ＭＳ Ｐゴシック" charset="0"/>
              </a:rPr>
              <a:t>   Each one of these disposal techniques is a time-consuming process that is subject to human failure. It just takes one drive to fall through the cracks.  AND these processes don’t address misplacement or theft.  Also the process of destroying the data may not be foolproof.  (FYI Space Shuttle Columbia disaster - </a:t>
            </a:r>
            <a:r>
              <a:rPr lang="en-US" dirty="0">
                <a:latin typeface="Arial" pitchFamily="34" charset="0"/>
                <a:ea typeface="ＭＳ Ｐゴシック" charset="0"/>
              </a:rPr>
              <a:t>Data recovery specialists at Kroll </a:t>
            </a:r>
            <a:r>
              <a:rPr lang="en-US" dirty="0" err="1">
                <a:latin typeface="Arial" pitchFamily="34" charset="0"/>
                <a:ea typeface="ＭＳ Ｐゴシック" charset="0"/>
              </a:rPr>
              <a:t>Ontrack</a:t>
            </a:r>
            <a:r>
              <a:rPr lang="en-US" dirty="0">
                <a:latin typeface="Arial" pitchFamily="34" charset="0"/>
                <a:ea typeface="ＭＳ Ｐゴシック" charset="0"/>
              </a:rPr>
              <a:t> Inc. retrieved 99% of the information stored on the charred Seagate hard drive's platters over a two day period.  Drive held results of experiments conducted by crew. -  May 7, 2008 (Computerworld) )) </a:t>
            </a:r>
            <a:r>
              <a:rPr lang="en-US" sz="1000" dirty="0">
                <a:latin typeface="Arial" pitchFamily="34" charset="0"/>
                <a:ea typeface="ＭＳ Ｐゴシック" charset="0"/>
              </a:rPr>
              <a:t>The most secure process, removing drive to destroy it, doesn’t address the desire to return for service/warranty or repurpose the drive.</a:t>
            </a:r>
          </a:p>
          <a:p>
            <a:pPr eaLnBrk="1" fontAlgn="auto" hangingPunct="1">
              <a:spcBef>
                <a:spcPts val="0"/>
              </a:spcBef>
              <a:spcAft>
                <a:spcPts val="0"/>
              </a:spcAft>
              <a:defRPr/>
            </a:pPr>
            <a:r>
              <a:rPr lang="en-US" sz="1000" dirty="0">
                <a:latin typeface="Arial" pitchFamily="34" charset="0"/>
                <a:ea typeface="ＭＳ Ｐゴシック" charset="0"/>
              </a:rPr>
              <a:t>   Many data centers choose to hire professional disposal services. However, if you send a drive offsite to be securely disposed, that makes the drive just like tape, leaving the data center unsecured.   What happens if en route to secure disposal at the outside service it ends up on </a:t>
            </a:r>
            <a:r>
              <a:rPr lang="en-US" sz="1000" dirty="0" err="1">
                <a:latin typeface="Arial" pitchFamily="34" charset="0"/>
                <a:ea typeface="ＭＳ Ｐゴシック" charset="0"/>
              </a:rPr>
              <a:t>ebay</a:t>
            </a:r>
            <a:r>
              <a:rPr lang="en-US" sz="1000" dirty="0">
                <a:latin typeface="Arial" pitchFamily="34" charset="0"/>
                <a:ea typeface="ＭＳ Ｐゴシック" charset="0"/>
              </a:rPr>
              <a:t>.   </a:t>
            </a:r>
          </a:p>
          <a:p>
            <a:pPr eaLnBrk="1" fontAlgn="auto" hangingPunct="1">
              <a:spcBef>
                <a:spcPts val="0"/>
              </a:spcBef>
              <a:spcAft>
                <a:spcPts val="0"/>
              </a:spcAft>
              <a:defRPr/>
            </a:pPr>
            <a:r>
              <a:rPr lang="en-US" sz="1000" dirty="0">
                <a:latin typeface="Arial" pitchFamily="34" charset="0"/>
                <a:ea typeface="ＭＳ Ｐゴシック" charset="0"/>
              </a:rPr>
              <a:t>   The beauty of encryption is that, the moment the drive or system is removed from the data center, either intentionally or not, it is secure, no advance action or thought is required.  There’s no way for the drive to fall through the cracks or get mishandled.</a:t>
            </a:r>
          </a:p>
          <a:p>
            <a:pPr eaLnBrk="1" fontAlgn="auto" hangingPunct="1">
              <a:spcBef>
                <a:spcPts val="0"/>
              </a:spcBef>
              <a:spcAft>
                <a:spcPts val="0"/>
              </a:spcAft>
              <a:defRPr/>
            </a:pPr>
            <a:r>
              <a:rPr lang="en-US" sz="1000" dirty="0">
                <a:latin typeface="Arial" pitchFamily="34" charset="0"/>
                <a:ea typeface="ＭＳ Ｐゴシック" charset="0"/>
              </a:rPr>
              <a:t>----------------------------------</a:t>
            </a:r>
          </a:p>
          <a:p>
            <a:pPr eaLnBrk="1" fontAlgn="auto" hangingPunct="1">
              <a:spcBef>
                <a:spcPts val="0"/>
              </a:spcBef>
              <a:spcAft>
                <a:spcPts val="0"/>
              </a:spcAft>
              <a:buFontTx/>
              <a:buChar char="•"/>
              <a:defRPr/>
            </a:pPr>
            <a:r>
              <a:rPr lang="en-US" sz="1000" dirty="0">
                <a:latin typeface="Arial" pitchFamily="34" charset="0"/>
                <a:ea typeface="ＭＳ Ｐゴシック" charset="0"/>
              </a:rPr>
              <a:t>Idaho Power said it hired Grant </a:t>
            </a:r>
            <a:r>
              <a:rPr lang="en-US" sz="1000" dirty="0" err="1">
                <a:latin typeface="Arial" pitchFamily="34" charset="0"/>
                <a:ea typeface="ＭＳ Ｐゴシック" charset="0"/>
              </a:rPr>
              <a:t>Korth</a:t>
            </a:r>
            <a:r>
              <a:rPr lang="en-US" sz="1000" dirty="0">
                <a:latin typeface="Arial" pitchFamily="34" charset="0"/>
                <a:ea typeface="ＭＳ Ｐゴシック" charset="0"/>
              </a:rPr>
              <a:t> of Nampa, Idaho, to recycle about 230 SCSI drives. </a:t>
            </a:r>
            <a:r>
              <a:rPr lang="en-US" sz="1000" dirty="0" err="1">
                <a:latin typeface="Arial" pitchFamily="34" charset="0"/>
                <a:ea typeface="ＭＳ Ｐゴシック" charset="0"/>
              </a:rPr>
              <a:t>Korth</a:t>
            </a:r>
            <a:r>
              <a:rPr lang="en-US" sz="1000" dirty="0">
                <a:latin typeface="Arial" pitchFamily="34" charset="0"/>
                <a:ea typeface="ＭＳ Ｐゴシック" charset="0"/>
              </a:rPr>
              <a:t> sold 84 of those drives to 12 parties, which have not been disclosed by the company, using the eBay Web site.</a:t>
            </a:r>
          </a:p>
          <a:p>
            <a:pPr eaLnBrk="1" fontAlgn="auto" hangingPunct="1">
              <a:spcBef>
                <a:spcPts val="0"/>
              </a:spcBef>
              <a:spcAft>
                <a:spcPts val="0"/>
              </a:spcAft>
              <a:buFontTx/>
              <a:buChar char="•"/>
              <a:defRPr/>
            </a:pPr>
            <a:r>
              <a:rPr lang="en-US" sz="1000" dirty="0">
                <a:latin typeface="Arial" pitchFamily="34" charset="0"/>
                <a:ea typeface="ＭＳ Ｐゴシック" charset="0"/>
              </a:rPr>
              <a:t>various disposal options are riddled with failures/loopholes, that are either very expensive or not very secure, or like overwriting which can take days.  All involve humans having to make sure nothing falls thru the cracks. </a:t>
            </a:r>
          </a:p>
          <a:p>
            <a:pPr eaLnBrk="1" fontAlgn="auto" hangingPunct="1">
              <a:spcBef>
                <a:spcPts val="0"/>
              </a:spcBef>
              <a:spcAft>
                <a:spcPts val="0"/>
              </a:spcAft>
              <a:buFontTx/>
              <a:buChar char="•"/>
              <a:defRPr/>
            </a:pPr>
            <a:r>
              <a:rPr lang="en-US" sz="1000" dirty="0">
                <a:latin typeface="Arial" pitchFamily="34" charset="0"/>
                <a:ea typeface="ＭＳ Ｐゴシック" charset="0"/>
              </a:rPr>
              <a:t>There are technical loopholes – Doing a reformat only rewrites about 1% of the sectors.  It’s difficult to ensure the degauss strength matches the drive requirement. The drive doesn’t indicate when the overwrite process is complete, it could easily taking longer than the technician would assume.  </a:t>
            </a:r>
          </a:p>
          <a:p>
            <a:pPr eaLnBrk="1" fontAlgn="auto" hangingPunct="1">
              <a:spcBef>
                <a:spcPts val="0"/>
              </a:spcBef>
              <a:spcAft>
                <a:spcPts val="0"/>
              </a:spcAft>
              <a:buFontTx/>
              <a:buChar char="•"/>
              <a:defRPr/>
            </a:pPr>
            <a:r>
              <a:rPr lang="en-US" sz="1000" dirty="0">
                <a:latin typeface="Arial" pitchFamily="34" charset="0"/>
                <a:ea typeface="ＭＳ Ｐゴシック" charset="0"/>
              </a:rPr>
              <a:t>There are issues of practicality - </a:t>
            </a:r>
            <a:r>
              <a:rPr lang="en-US" sz="1000" dirty="0">
                <a:solidFill>
                  <a:srgbClr val="000000"/>
                </a:solidFill>
                <a:latin typeface="Helv"/>
                <a:ea typeface="ＭＳ Ｐゴシック" charset="0"/>
              </a:rPr>
              <a:t>The destruction techniques DESTROY the drive; cannot be re-purposed.  </a:t>
            </a:r>
            <a:r>
              <a:rPr lang="en-US" sz="1000" dirty="0">
                <a:latin typeface="Arial" pitchFamily="34" charset="0"/>
                <a:ea typeface="ＭＳ Ｐゴシック" charset="0"/>
              </a:rPr>
              <a:t>Physical destruction is not environmentally friendly and carries significant hauling and dumping costs.</a:t>
            </a:r>
          </a:p>
          <a:p>
            <a:pPr eaLnBrk="1" fontAlgn="auto" hangingPunct="1">
              <a:spcBef>
                <a:spcPts val="0"/>
              </a:spcBef>
              <a:spcAft>
                <a:spcPts val="0"/>
              </a:spcAft>
              <a:buFontTx/>
              <a:buChar char="•"/>
              <a:defRPr/>
            </a:pPr>
            <a:r>
              <a:rPr lang="en-US" sz="1000" dirty="0">
                <a:latin typeface="Arial" pitchFamily="34" charset="0"/>
                <a:ea typeface="ＭＳ Ｐゴシック" charset="0"/>
              </a:rPr>
              <a:t>Fundamentally, all of these processes are time-consuming, inconvenient, and prone to human error because the technician must remember to carry them out and carry them out precisely so that the procedure works as intended.  There is also the risk of the process being short-changed overlooked altogether for any given drive. </a:t>
            </a:r>
          </a:p>
          <a:p>
            <a:pPr eaLnBrk="1" fontAlgn="auto" hangingPunct="1">
              <a:spcBef>
                <a:spcPts val="0"/>
              </a:spcBef>
              <a:spcAft>
                <a:spcPts val="0"/>
              </a:spcAft>
              <a:buFontTx/>
              <a:buChar char="•"/>
              <a:defRPr/>
            </a:pPr>
            <a:r>
              <a:rPr lang="en-US" sz="1000" dirty="0">
                <a:latin typeface="Arial" pitchFamily="34" charset="0"/>
                <a:ea typeface="ＭＳ Ｐゴシック" charset="0"/>
              </a:rPr>
              <a:t>Over-writing possibly requires HDD removal from existing system.</a:t>
            </a:r>
          </a:p>
          <a:p>
            <a:pPr eaLnBrk="1" fontAlgn="auto" hangingPunct="1">
              <a:spcBef>
                <a:spcPts val="0"/>
              </a:spcBef>
              <a:spcAft>
                <a:spcPts val="0"/>
              </a:spcAft>
              <a:buFontTx/>
              <a:buChar char="•"/>
              <a:defRPr/>
            </a:pPr>
            <a:r>
              <a:rPr lang="en-US" sz="1000" dirty="0">
                <a:latin typeface="Arial" pitchFamily="34" charset="0"/>
                <a:ea typeface="ＭＳ Ｐゴシック" charset="0"/>
              </a:rPr>
              <a:t>Recent trends indicate that the causes of data thefts and losses are generally low-tech, with human error far more likely to be responsible than hacking or computer flaws, according to Privacy Rights Clearinghouse Director Beth Givens.</a:t>
            </a:r>
          </a:p>
        </p:txBody>
      </p:sp>
    </p:spTree>
    <p:extLst>
      <p:ext uri="{BB962C8B-B14F-4D97-AF65-F5344CB8AC3E}">
        <p14:creationId xmlns:p14="http://schemas.microsoft.com/office/powerpoint/2010/main" val="14302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p:txBody>
          <a:bodyPr/>
          <a:lstStyle/>
          <a:p>
            <a:pPr>
              <a:defRPr/>
            </a:pPr>
            <a:r>
              <a:rPr lang="en-US"/>
              <a:t>Seagate Confidential</a:t>
            </a:r>
          </a:p>
        </p:txBody>
      </p:sp>
      <p:sp>
        <p:nvSpPr>
          <p:cNvPr id="76803" name="Rectangle 7"/>
          <p:cNvSpPr>
            <a:spLocks noGrp="1" noChangeArrowheads="1"/>
          </p:cNvSpPr>
          <p:nvPr>
            <p:ph type="sldNum" sz="quarter" idx="5"/>
          </p:nvPr>
        </p:nvSpPr>
        <p:spPr>
          <a:noFill/>
        </p:spPr>
        <p:txBody>
          <a:bodyPr/>
          <a:lstStyle/>
          <a:p>
            <a:fld id="{EF705C6F-E93A-4A09-8793-35456D4DA34D}" type="slidenum">
              <a:rPr lang="en-US" smtClean="0">
                <a:ea typeface="MS PGothic" pitchFamily="34" charset="-128"/>
              </a:rPr>
              <a:pPr/>
              <a:t>14</a:t>
            </a:fld>
            <a:endParaRPr lang="en-US">
              <a:ea typeface="MS PGothic" pitchFamily="34" charset="-128"/>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spcBef>
                <a:spcPct val="0"/>
              </a:spcBef>
            </a:pPr>
            <a:r>
              <a:rPr lang="en-US">
                <a:latin typeface="Arial" pitchFamily="34" charset="0"/>
              </a:rPr>
              <a:t>The various disposal options are riddled with failures/loopholes.   </a:t>
            </a:r>
          </a:p>
          <a:p>
            <a:pPr eaLnBrk="1" hangingPunct="1">
              <a:spcBef>
                <a:spcPct val="0"/>
              </a:spcBef>
              <a:buFontTx/>
              <a:buChar char="•"/>
            </a:pPr>
            <a:r>
              <a:rPr lang="en-US">
                <a:latin typeface="Arial" pitchFamily="34" charset="0"/>
              </a:rPr>
              <a:t>There are technical loopholes – Doing a reformat only rewrites about 1% of the sectors.  It’s difficult to ensure the degauss strength matches the drive requirement. The drive doesn’t indicate when the overwrite process is complete, it could easily taking longer than the technician would assume.  </a:t>
            </a:r>
          </a:p>
          <a:p>
            <a:pPr eaLnBrk="1" hangingPunct="1">
              <a:spcBef>
                <a:spcPct val="0"/>
              </a:spcBef>
              <a:buFontTx/>
              <a:buChar char="•"/>
            </a:pPr>
            <a:r>
              <a:rPr lang="en-US">
                <a:latin typeface="Arial" pitchFamily="34" charset="0"/>
              </a:rPr>
              <a:t>There are issues of practicality - </a:t>
            </a:r>
            <a:r>
              <a:rPr lang="en-US">
                <a:solidFill>
                  <a:srgbClr val="000000"/>
                </a:solidFill>
                <a:latin typeface="Helv"/>
              </a:rPr>
              <a:t>The destruction techniques DESTROY the drive; cannot be re-purposed.  </a:t>
            </a:r>
            <a:r>
              <a:rPr lang="en-US">
                <a:latin typeface="Arial" pitchFamily="34" charset="0"/>
              </a:rPr>
              <a:t>Physical destruction is not environmentally friendly and carries significant hauling and dumping costs.</a:t>
            </a:r>
          </a:p>
          <a:p>
            <a:pPr eaLnBrk="1" hangingPunct="1">
              <a:spcBef>
                <a:spcPct val="0"/>
              </a:spcBef>
              <a:buFontTx/>
              <a:buChar char="•"/>
            </a:pPr>
            <a:r>
              <a:rPr lang="en-US">
                <a:latin typeface="Arial" pitchFamily="34" charset="0"/>
              </a:rPr>
              <a:t>But fundamentally, All of these processes are time-consuming, inconvenient, and prone to human error – prone to short-changing the process or prone to overlooking it altogether for any given drive. Companies have attempted to overcome these issues by employed maintenance services to securely dispose of their drives, and have found their drives on eBay. somehow, en route to a professional disposal service company-drives end up on ebay The process of transporting the drives to that service is equivalent to the tape scenario with the same tape-fell-off-the-truck vulnerability.</a:t>
            </a:r>
          </a:p>
          <a:p>
            <a:pPr lvl="1" eaLnBrk="1" hangingPunct="1">
              <a:lnSpc>
                <a:spcPct val="90000"/>
              </a:lnSpc>
              <a:spcBef>
                <a:spcPct val="0"/>
              </a:spcBef>
            </a:pPr>
            <a:r>
              <a:rPr lang="en-US" sz="1000">
                <a:latin typeface="Arial" pitchFamily="34" charset="0"/>
              </a:rPr>
              <a:t>Idaho Power said it hired Grant Korth of Nampa, Idaho, to recycle about 230 SCSI drives. Korth sold 84 of those drives to 12 parties, which have not been disclosed by the company, using the eBay Web site. </a:t>
            </a:r>
          </a:p>
          <a:p>
            <a:pPr lvl="1" eaLnBrk="1" hangingPunct="1">
              <a:lnSpc>
                <a:spcPct val="90000"/>
              </a:lnSpc>
              <a:spcBef>
                <a:spcPct val="0"/>
              </a:spcBef>
            </a:pPr>
            <a:endParaRPr lang="en-US" sz="1000">
              <a:latin typeface="Arial" pitchFamily="34" charset="0"/>
            </a:endParaRPr>
          </a:p>
          <a:p>
            <a:pPr eaLnBrk="1" hangingPunct="1">
              <a:spcBef>
                <a:spcPct val="0"/>
              </a:spcBef>
            </a:pPr>
            <a:endParaRPr lang="en-US">
              <a:latin typeface="Arial" pitchFamily="34" charset="0"/>
            </a:endParaRPr>
          </a:p>
          <a:p>
            <a:pPr eaLnBrk="1" hangingPunct="1">
              <a:spcBef>
                <a:spcPct val="0"/>
              </a:spcBef>
            </a:pPr>
            <a:r>
              <a:rPr lang="en-US">
                <a:latin typeface="Arial" pitchFamily="34" charset="0"/>
              </a:rPr>
              <a:t>----------------------------------------------------------------------------</a:t>
            </a:r>
          </a:p>
          <a:p>
            <a:pPr eaLnBrk="1" hangingPunct="1">
              <a:spcBef>
                <a:spcPct val="0"/>
              </a:spcBef>
            </a:pPr>
            <a:r>
              <a:rPr lang="en-US">
                <a:latin typeface="Arial" pitchFamily="34" charset="0"/>
              </a:rPr>
              <a:t>Misc Notes</a:t>
            </a:r>
          </a:p>
          <a:p>
            <a:pPr eaLnBrk="1" hangingPunct="1">
              <a:spcBef>
                <a:spcPct val="0"/>
              </a:spcBef>
              <a:buFontTx/>
              <a:buChar char="•"/>
            </a:pPr>
            <a:r>
              <a:rPr lang="en-US">
                <a:latin typeface="Arial" pitchFamily="34" charset="0"/>
              </a:rPr>
              <a:t>Over-writing possibly requires HDD removal from existing system.</a:t>
            </a:r>
          </a:p>
          <a:p>
            <a:pPr eaLnBrk="1" hangingPunct="1">
              <a:spcBef>
                <a:spcPct val="0"/>
              </a:spcBef>
              <a:buFontTx/>
              <a:buChar char="•"/>
            </a:pPr>
            <a:r>
              <a:rPr lang="en-US">
                <a:latin typeface="Arial" pitchFamily="34" charset="0"/>
              </a:rPr>
              <a:t>ACTION, Writer:</a:t>
            </a:r>
            <a:r>
              <a:rPr lang="en-US" i="1">
                <a:latin typeface="Arial" pitchFamily="34" charset="0"/>
              </a:rPr>
              <a:t>  “</a:t>
            </a:r>
            <a:r>
              <a:rPr lang="en-US">
                <a:latin typeface="Arial" pitchFamily="34" charset="0"/>
              </a:rPr>
              <a:t>dependent on technicians who have other duties”  wording in the slide sounds weak. C</a:t>
            </a:r>
            <a:r>
              <a:rPr lang="en-US">
                <a:solidFill>
                  <a:srgbClr val="000000"/>
                </a:solidFill>
                <a:latin typeface="Helv"/>
              </a:rPr>
              <a:t>hange to "error-prone human involvement" or some such.</a:t>
            </a:r>
          </a:p>
          <a:p>
            <a:pPr eaLnBrk="1" hangingPunct="1">
              <a:spcBef>
                <a:spcPct val="0"/>
              </a:spcBef>
              <a:buFontTx/>
              <a:buChar char="•"/>
            </a:pPr>
            <a:r>
              <a:rPr lang="en-US">
                <a:latin typeface="Arial" pitchFamily="34" charset="0"/>
              </a:rPr>
              <a:t>(It is a time-consuming inconvenience to the technician who must remember to carry them out, and carry them out precisely so that the procedure works as intended.)</a:t>
            </a:r>
          </a:p>
          <a:p>
            <a:pPr eaLnBrk="1" hangingPunct="1">
              <a:spcBef>
                <a:spcPct val="0"/>
              </a:spcBef>
              <a:buFontTx/>
              <a:buChar char="•"/>
            </a:pPr>
            <a:endParaRPr lang="en-US">
              <a:solidFill>
                <a:srgbClr val="000000"/>
              </a:solidFill>
              <a:latin typeface="Helv"/>
            </a:endParaRPr>
          </a:p>
          <a:p>
            <a:pPr eaLnBrk="1" hangingPunct="1">
              <a:spcBef>
                <a:spcPct val="0"/>
              </a:spcBef>
              <a:buFontTx/>
              <a:buChar char="•"/>
            </a:pPr>
            <a:endParaRPr lang="en-US">
              <a:solidFill>
                <a:srgbClr val="000000"/>
              </a:solidFill>
              <a:latin typeface="Helv"/>
            </a:endParaRPr>
          </a:p>
        </p:txBody>
      </p:sp>
    </p:spTree>
    <p:extLst>
      <p:ext uri="{BB962C8B-B14F-4D97-AF65-F5344CB8AC3E}">
        <p14:creationId xmlns:p14="http://schemas.microsoft.com/office/powerpoint/2010/main" val="146258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5399"/>
            <a:ext cx="7772400" cy="1102519"/>
          </a:xfrm>
        </p:spPr>
        <p:txBody>
          <a:bodyPr/>
          <a:lstStyle>
            <a:lvl1pPr>
              <a:defRPr b="1" i="0">
                <a:solidFill>
                  <a:srgbClr val="183168"/>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2722230"/>
            <a:ext cx="6400800" cy="1314450"/>
          </a:xfrm>
        </p:spPr>
        <p:txBody>
          <a:bodyPr/>
          <a:lstStyle>
            <a:lvl1pPr marL="0" indent="0" algn="ctr">
              <a:buNone/>
              <a:defRPr>
                <a:solidFill>
                  <a:srgbClr val="1831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5"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305305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69900" y="459581"/>
            <a:ext cx="8277740" cy="3086100"/>
          </a:xfrm>
        </p:spPr>
        <p:txBody>
          <a:bodyPr>
            <a:normAutofit/>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9"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122042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8"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7828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93699"/>
            <a:ext cx="2057400" cy="4200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93699"/>
            <a:ext cx="6019800" cy="42009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8"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218273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9" name="Title 18"/>
          <p:cNvSpPr>
            <a:spLocks noGrp="1"/>
          </p:cNvSpPr>
          <p:nvPr>
            <p:ph type="title"/>
          </p:nvPr>
        </p:nvSpPr>
        <p:spPr>
          <a:xfrm>
            <a:off x="0" y="228590"/>
            <a:ext cx="9144000" cy="631952"/>
          </a:xfrm>
          <a:prstGeom prst="rect">
            <a:avLst/>
          </a:prstGeom>
        </p:spPr>
        <p:txBody>
          <a:bodyPr/>
          <a:lstStyle/>
          <a:p>
            <a:r>
              <a:rPr lang="en-US" dirty="0"/>
              <a:t>Click to edit Master title style</a:t>
            </a:r>
          </a:p>
        </p:txBody>
      </p:sp>
      <p:sp>
        <p:nvSpPr>
          <p:cNvPr id="20" name="Content Placeholder 2"/>
          <p:cNvSpPr>
            <a:spLocks noGrp="1"/>
          </p:cNvSpPr>
          <p:nvPr>
            <p:ph idx="1"/>
          </p:nvPr>
        </p:nvSpPr>
        <p:spPr>
          <a:xfrm>
            <a:off x="323529" y="1116543"/>
            <a:ext cx="8363272" cy="3320191"/>
          </a:xfrm>
        </p:spPr>
        <p:txBody>
          <a:bodyPr/>
          <a:lstStyle>
            <a:lvl1pPr marL="0" indent="0">
              <a:buClr>
                <a:schemeClr val="tx1">
                  <a:lumMod val="50000"/>
                </a:schemeClr>
              </a:buClr>
              <a:buFontTx/>
              <a:buNone/>
              <a:defRPr sz="1800">
                <a:solidFill>
                  <a:srgbClr val="031757"/>
                </a:solidFill>
                <a:latin typeface="Arial"/>
                <a:cs typeface="Arial"/>
              </a:defRPr>
            </a:lvl1pPr>
            <a:lvl2pPr marL="557213" indent="-214313">
              <a:buClr>
                <a:srgbClr val="92B2DE"/>
              </a:buClr>
              <a:buFont typeface="Arial"/>
              <a:buChar char="•"/>
              <a:defRPr sz="1500" b="1">
                <a:solidFill>
                  <a:schemeClr val="bg1">
                    <a:lumMod val="10000"/>
                  </a:schemeClr>
                </a:solidFill>
                <a:latin typeface="Arial"/>
                <a:cs typeface="Arial"/>
              </a:defRPr>
            </a:lvl2pPr>
            <a:lvl3pPr marL="857250" indent="-171450">
              <a:buClr>
                <a:srgbClr val="92B2DE"/>
              </a:buClr>
              <a:buFont typeface="Arial"/>
              <a:buChar char="•"/>
              <a:defRPr sz="1350">
                <a:solidFill>
                  <a:srgbClr val="3366FF"/>
                </a:solidFill>
                <a:latin typeface="Arial"/>
                <a:cs typeface="Arial"/>
              </a:defRPr>
            </a:lvl3pPr>
            <a:lvl4pPr marL="1200150" indent="-171450">
              <a:buClr>
                <a:srgbClr val="92B2DE"/>
              </a:buClr>
              <a:buFont typeface="Arial"/>
              <a:buChar char="•"/>
              <a:defRPr sz="1200">
                <a:solidFill>
                  <a:srgbClr val="3366FF"/>
                </a:solidFill>
                <a:latin typeface="Arial"/>
                <a:cs typeface="Arial"/>
              </a:defRPr>
            </a:lvl4pPr>
            <a:lvl5pPr marL="1543050" indent="-171450">
              <a:buClr>
                <a:srgbClr val="92B2DE"/>
              </a:buClr>
              <a:buFont typeface="Arial"/>
              <a:buChar char="•"/>
              <a:defRPr>
                <a:solidFill>
                  <a:srgbClr val="3366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5"/>
            <a:ext cx="2133600" cy="274637"/>
          </a:xfrm>
        </p:spPr>
        <p:txBody>
          <a:bodyPr/>
          <a:lstStyle>
            <a:lvl1pPr algn="l">
              <a:defRPr sz="788">
                <a:solidFill>
                  <a:schemeClr val="bg1">
                    <a:lumMod val="50000"/>
                  </a:schemeClr>
                </a:solidFill>
                <a:latin typeface="Arial"/>
                <a:ea typeface="ＭＳ Ｐゴシック" pitchFamily="34" charset="-128"/>
                <a:cs typeface="Arial"/>
              </a:defRPr>
            </a:lvl1pPr>
          </a:lstStyle>
          <a:p>
            <a:pPr>
              <a:defRPr/>
            </a:pPr>
            <a:endParaRPr lang="en-US"/>
          </a:p>
        </p:txBody>
      </p:sp>
      <p:sp>
        <p:nvSpPr>
          <p:cNvPr id="5" name="Footer Placeholder 4"/>
          <p:cNvSpPr>
            <a:spLocks noGrp="1"/>
          </p:cNvSpPr>
          <p:nvPr>
            <p:ph type="ftr" sz="quarter" idx="11"/>
          </p:nvPr>
        </p:nvSpPr>
        <p:spPr>
          <a:xfrm>
            <a:off x="3124200" y="4767265"/>
            <a:ext cx="2895600" cy="274637"/>
          </a:xfrm>
          <a:prstGeom prst="rect">
            <a:avLst/>
          </a:prstGeom>
        </p:spPr>
        <p:txBody>
          <a:bodyPr/>
          <a:lstStyle>
            <a:lvl1pPr algn="ctr">
              <a:defRPr sz="788">
                <a:solidFill>
                  <a:schemeClr val="bg1">
                    <a:lumMod val="50000"/>
                  </a:schemeClr>
                </a:solidFill>
                <a:latin typeface="Arial"/>
                <a:ea typeface="ＭＳ Ｐゴシック" pitchFamily="34" charset="-128"/>
                <a:cs typeface="Aria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7F7F7F"/>
                </a:solidFill>
                <a:cs typeface="Arial" panose="020B0604020202020204" pitchFamily="34" charset="0"/>
              </a:defRPr>
            </a:lvl1pPr>
          </a:lstStyle>
          <a:p>
            <a:fld id="{F24E330A-F4ED-4125-97A3-BD86A4BB8E7D}" type="slidenum">
              <a:rPr lang="en-US" altLang="en-US"/>
              <a:pPr/>
              <a:t>‹#›</a:t>
            </a:fld>
            <a:endParaRPr lang="en-US" altLang="en-US"/>
          </a:p>
        </p:txBody>
      </p:sp>
    </p:spTree>
    <p:extLst>
      <p:ext uri="{BB962C8B-B14F-4D97-AF65-F5344CB8AC3E}">
        <p14:creationId xmlns:p14="http://schemas.microsoft.com/office/powerpoint/2010/main" val="49008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
            <a:ext cx="8229600" cy="6286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71550"/>
            <a:ext cx="8229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725342"/>
            <a:ext cx="8229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97C7B302-1F39-4A01-855C-51C0A16AF0A1}" type="slidenum">
              <a:rPr lang="en-US"/>
              <a:pPr>
                <a:defRPr/>
              </a:pPr>
              <a:t>‹#›</a:t>
            </a:fld>
            <a:endParaRPr lang="en-US" dirty="0"/>
          </a:p>
        </p:txBody>
      </p:sp>
    </p:spTree>
    <p:extLst>
      <p:ext uri="{BB962C8B-B14F-4D97-AF65-F5344CB8AC3E}">
        <p14:creationId xmlns:p14="http://schemas.microsoft.com/office/powerpoint/2010/main" val="96910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a:t>© 2016 Trusted Computing Group</a:t>
            </a:r>
            <a:endParaRPr lang="en-US" dirty="0"/>
          </a:p>
        </p:txBody>
      </p:sp>
      <p:sp>
        <p:nvSpPr>
          <p:cNvPr id="9"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339358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nner Section Hea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9"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
        <p:nvSpPr>
          <p:cNvPr id="6" name="Title 1"/>
          <p:cNvSpPr>
            <a:spLocks noGrp="1"/>
          </p:cNvSpPr>
          <p:nvPr>
            <p:ph type="title" hasCustomPrompt="1"/>
          </p:nvPr>
        </p:nvSpPr>
        <p:spPr>
          <a:xfrm>
            <a:off x="0" y="2165407"/>
            <a:ext cx="9144000" cy="857250"/>
          </a:xfrm>
          <a:solidFill>
            <a:schemeClr val="accent1">
              <a:lumMod val="75000"/>
            </a:schemeClr>
          </a:solidFill>
        </p:spPr>
        <p:txBody>
          <a:bodyPr/>
          <a:lstStyle>
            <a:lvl1pPr>
              <a:defRPr>
                <a:solidFill>
                  <a:schemeClr val="bg1"/>
                </a:solidFill>
              </a:defRPr>
            </a:lvl1pPr>
          </a:lstStyle>
          <a:p>
            <a:r>
              <a:rPr lang="en-US" dirty="0">
                <a:solidFill>
                  <a:schemeClr val="bg1"/>
                </a:solidFill>
              </a:rPr>
              <a:t>Click to edit this Header</a:t>
            </a:r>
          </a:p>
        </p:txBody>
      </p:sp>
    </p:spTree>
    <p:extLst>
      <p:ext uri="{BB962C8B-B14F-4D97-AF65-F5344CB8AC3E}">
        <p14:creationId xmlns:p14="http://schemas.microsoft.com/office/powerpoint/2010/main" val="89419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72022"/>
            <a:ext cx="7772400" cy="1359691"/>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311497"/>
            <a:ext cx="7772400" cy="1125140"/>
          </a:xfrm>
        </p:spPr>
        <p:txBody>
          <a:bodyPr anchor="t">
            <a:normAutofit/>
          </a:bodyPr>
          <a:lstStyle>
            <a:lvl1pPr marL="0" indent="0">
              <a:buNone/>
              <a:defRPr sz="2800">
                <a:solidFill>
                  <a:srgbClr val="18316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9"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324662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9"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98317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94235"/>
            <a:ext cx="4040188" cy="479822"/>
          </a:xfrm>
        </p:spPr>
        <p:txBody>
          <a:bodyPr anchor="b">
            <a:no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7400"/>
            <a:ext cx="4040188" cy="2537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94235"/>
            <a:ext cx="4041775" cy="479822"/>
          </a:xfrm>
        </p:spPr>
        <p:txBody>
          <a:bodyPr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a:solidFill>
                  <a:srgbClr val="1831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057400"/>
            <a:ext cx="4041775" cy="2537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10"/>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11" name="Slide Number Placeholder 5"/>
          <p:cNvSpPr>
            <a:spLocks noGrp="1"/>
          </p:cNvSpPr>
          <p:nvPr>
            <p:ph type="sldNum" sz="quarter" idx="11"/>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27316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7"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167003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6"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217689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55599"/>
            <a:ext cx="3008313" cy="72072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355599"/>
            <a:ext cx="5111750" cy="4239024"/>
          </a:xfrm>
        </p:spPr>
        <p:txBody>
          <a:bodyPr/>
          <a:lstStyle>
            <a:lvl1pPr>
              <a:defRPr sz="3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2"/>
                </a:solidFill>
              </a:defRPr>
            </a:lvl1pPr>
          </a:lstStyle>
          <a:p>
            <a:r>
              <a:rPr lang="en-US" dirty="0"/>
              <a:t>© 2016 Trusted Computing Group</a:t>
            </a:r>
          </a:p>
        </p:txBody>
      </p:sp>
      <p:sp>
        <p:nvSpPr>
          <p:cNvPr id="9"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221046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3280"/>
            <a:ext cx="8229600" cy="6440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kern="800" spc="100">
                <a:solidFill>
                  <a:schemeClr val="tx2"/>
                </a:solidFill>
              </a:defRPr>
            </a:lvl1pPr>
          </a:lstStyle>
          <a:p>
            <a:r>
              <a:rPr lang="en-US" dirty="0"/>
              <a:t>© 2016 Trusted Computing Group</a:t>
            </a:r>
          </a:p>
        </p:txBody>
      </p:sp>
      <p:sp>
        <p:nvSpPr>
          <p:cNvPr id="5" name="Slide Number Placeholder 5"/>
          <p:cNvSpPr>
            <a:spLocks noGrp="1"/>
          </p:cNvSpPr>
          <p:nvPr>
            <p:ph type="sldNum" sz="quarter" idx="4"/>
          </p:nvPr>
        </p:nvSpPr>
        <p:spPr>
          <a:xfrm>
            <a:off x="7831667" y="4816521"/>
            <a:ext cx="915973" cy="183202"/>
          </a:xfrm>
          <a:prstGeom prst="rect">
            <a:avLst/>
          </a:prstGeom>
        </p:spPr>
        <p:txBody>
          <a:bodyPr/>
          <a:lstStyle>
            <a:lvl1pPr algn="r">
              <a:defRPr sz="800" b="1">
                <a:solidFill>
                  <a:schemeClr val="tx2"/>
                </a:solidFill>
              </a:defRPr>
            </a:lvl1pPr>
          </a:lstStyle>
          <a:p>
            <a:fld id="{92C23F5C-E93E-114E-AB7A-668AC94EC220}" type="slidenum">
              <a:rPr lang="en-US" smtClean="0"/>
              <a:pPr/>
              <a:t>‹#›</a:t>
            </a:fld>
            <a:endParaRPr lang="en-US" dirty="0"/>
          </a:p>
        </p:txBody>
      </p:sp>
    </p:spTree>
    <p:extLst>
      <p:ext uri="{BB962C8B-B14F-4D97-AF65-F5344CB8AC3E}">
        <p14:creationId xmlns:p14="http://schemas.microsoft.com/office/powerpoint/2010/main" val="260106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dt="0"/>
  <p:txStyles>
    <p:titleStyle>
      <a:lvl1pPr algn="ctr" defTabSz="457200" rtl="0" eaLnBrk="1" latinLnBrk="0" hangingPunct="1">
        <a:spcBef>
          <a:spcPct val="0"/>
        </a:spcBef>
        <a:buNone/>
        <a:defRPr sz="3600" b="1" i="0" kern="1200">
          <a:solidFill>
            <a:srgbClr val="18316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18316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8316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8316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8316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831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hyperlink" Target="http://www.usatoday.com/tech/news/computersecurity/2008-01-18-penney-data-breach_" TargetMode="Externa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hyperlink" Target="http://www.usatoday.com/tech/news/computersecurity/2008-01-18-penney-data-breach_" TargetMode="External"/><Relationship Id="rId10" Type="http://schemas.openxmlformats.org/officeDocument/2006/relationships/image" Target="../media/image22.png"/><Relationship Id="rId4" Type="http://schemas.openxmlformats.org/officeDocument/2006/relationships/hyperlink" Target="http://www.ecommercetimes.com/" TargetMode="Externa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mmoncriteriaportal.org/labs/" TargetMode="External"/><Relationship Id="rId2" Type="http://schemas.openxmlformats.org/officeDocument/2006/relationships/hyperlink" Target="https://www.commoncriteriaportal.org/pps/static.htm#D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rustedcomputinggroup.org/trusted-computing-group-announces-certification-self-encrypting-drives-seds-may-10-11-compliance-workshop/" TargetMode="External"/><Relationship Id="rId2" Type="http://schemas.openxmlformats.org/officeDocument/2006/relationships/hyperlink" Target="http://www.trustedcomputinggroup.org/tcg-storage-opal-test-cas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rustedcomputinggroup.org/wp-content/uploads/TCGandNVMe_Joint_White_Paper-TCG_Storage_Opal_and_NVMe_FINAL.pdf"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nvlpubs.nist.gov/nistpubs/SpecialPublications/NIST.SP.800-88r1.pdf"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www.iso.org/iso/catalogue_detail?csnumber=44404"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drivetrust.com/autoerase" TargetMode="External"/><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hyperlink" Target="http://www.drivetrust.com/autoera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www.drivetrust.com/autoeras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drivetrust.com" TargetMode="External"/><Relationship Id="rId2" Type="http://schemas.openxmlformats.org/officeDocument/2006/relationships/hyperlink" Target="http://www.trustedcomputinggroup.org/work-groups/storage/" TargetMode="External"/><Relationship Id="rId1" Type="http://schemas.openxmlformats.org/officeDocument/2006/relationships/slideLayout" Target="../slideLayouts/slideLayout2.xml"/><Relationship Id="rId4" Type="http://schemas.openxmlformats.org/officeDocument/2006/relationships/hyperlink" Target="http://www.embedded.com/electronics-blogs/max-unleashed-and-unfettered/4442291/Secure-your-data-with-self-encrypting-drives--SED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symantec.com/about/news/resources/press_kits/detail.jsp?pkid=ponemon-201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eiseverywhere.com/file_uploads/4982c29aa16310269434b49b0ac62eed_EricHibbard_Data-Breach-Encryption-Safe-Harbor_Final.pdf"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w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trustedcomputinggroup.org/wp-content/uploads/Infographic-TCG-SED.pdf" TargetMode="External"/><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 2016 Trusted Computing Group</a:t>
            </a:r>
          </a:p>
        </p:txBody>
      </p:sp>
      <p:sp>
        <p:nvSpPr>
          <p:cNvPr id="5" name="Slide Number Placeholder 4"/>
          <p:cNvSpPr>
            <a:spLocks noGrp="1"/>
          </p:cNvSpPr>
          <p:nvPr>
            <p:ph type="sldNum" sz="quarter" idx="4"/>
          </p:nvPr>
        </p:nvSpPr>
        <p:spPr/>
        <p:txBody>
          <a:bodyPr/>
          <a:lstStyle/>
          <a:p>
            <a:fld id="{92C23F5C-E93E-114E-AB7A-668AC94EC220}" type="slidenum">
              <a:rPr lang="en-US" smtClean="0"/>
              <a:pPr/>
              <a:t>1</a:t>
            </a:fld>
            <a:endParaRPr lang="en-US" dirty="0"/>
          </a:p>
        </p:txBody>
      </p:sp>
      <p:sp>
        <p:nvSpPr>
          <p:cNvPr id="7" name="Title 1"/>
          <p:cNvSpPr txBox="1">
            <a:spLocks/>
          </p:cNvSpPr>
          <p:nvPr/>
        </p:nvSpPr>
        <p:spPr>
          <a:xfrm>
            <a:off x="685800" y="1405399"/>
            <a:ext cx="7772400" cy="1102519"/>
          </a:xfrm>
          <a:prstGeom prst="rect">
            <a:avLst/>
          </a:prstGeom>
          <a:solidFill>
            <a:schemeClr val="accent1">
              <a:lumMod val="75000"/>
            </a:schemeClr>
          </a:solidFill>
        </p:spPr>
        <p:txBody>
          <a:bodyPr vert="horz" lIns="91440" tIns="45720" rIns="91440" bIns="45720" rtlCol="0" anchor="ctr">
            <a:normAutofit fontScale="75000" lnSpcReduction="20000"/>
          </a:bodyPr>
          <a:lstStyle>
            <a:lvl1pPr algn="ctr" defTabSz="457200" rtl="0" eaLnBrk="1" latinLnBrk="0" hangingPunct="1">
              <a:spcBef>
                <a:spcPct val="0"/>
              </a:spcBef>
              <a:buNone/>
              <a:defRPr sz="3600" b="1" i="0" kern="1200">
                <a:solidFill>
                  <a:schemeClr val="bg1"/>
                </a:solidFill>
                <a:latin typeface="+mj-lt"/>
                <a:ea typeface="+mj-ea"/>
                <a:cs typeface="+mj-cs"/>
              </a:defRPr>
            </a:lvl1pPr>
          </a:lstStyle>
          <a:p>
            <a:r>
              <a:rPr lang="en-US" dirty="0"/>
              <a:t>Save the Data: How to Protect Data </a:t>
            </a:r>
          </a:p>
          <a:p>
            <a:r>
              <a:rPr lang="en-US" dirty="0"/>
              <a:t>Wherever It Lives</a:t>
            </a:r>
          </a:p>
          <a:p>
            <a:r>
              <a:rPr lang="en-US" dirty="0"/>
              <a:t>16 November 2016</a:t>
            </a:r>
          </a:p>
        </p:txBody>
      </p:sp>
      <p:sp>
        <p:nvSpPr>
          <p:cNvPr id="8" name="Subtitle 2"/>
          <p:cNvSpPr txBox="1">
            <a:spLocks/>
          </p:cNvSpPr>
          <p:nvPr/>
        </p:nvSpPr>
        <p:spPr>
          <a:xfrm>
            <a:off x="1119468" y="2897771"/>
            <a:ext cx="6858000" cy="1405287"/>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rgbClr val="18316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8316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8316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8316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831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b="1" dirty="0" smtClean="0"/>
              <a:t>Robert Thibadeau</a:t>
            </a:r>
            <a:endParaRPr lang="en-US" sz="3200" b="1" dirty="0"/>
          </a:p>
          <a:p>
            <a:pPr marL="0" indent="0" algn="ctr">
              <a:buNone/>
            </a:pPr>
            <a:r>
              <a:rPr lang="en-US" sz="2400" b="1" dirty="0"/>
              <a:t>Drive Trust Alliance and Trusted Computing Group</a:t>
            </a:r>
          </a:p>
        </p:txBody>
      </p:sp>
    </p:spTree>
    <p:extLst>
      <p:ext uri="{BB962C8B-B14F-4D97-AF65-F5344CB8AC3E}">
        <p14:creationId xmlns:p14="http://schemas.microsoft.com/office/powerpoint/2010/main" val="401403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Benefits of TCG Standards-based SEDs</a:t>
            </a:r>
          </a:p>
        </p:txBody>
      </p:sp>
      <p:sp>
        <p:nvSpPr>
          <p:cNvPr id="5" name="Content Placeholder 4"/>
          <p:cNvSpPr>
            <a:spLocks noGrp="1"/>
          </p:cNvSpPr>
          <p:nvPr>
            <p:ph idx="1"/>
          </p:nvPr>
        </p:nvSpPr>
        <p:spPr>
          <a:xfrm>
            <a:off x="518040" y="1102300"/>
            <a:ext cx="8229600" cy="3394472"/>
          </a:xfrm>
        </p:spPr>
        <p:txBody>
          <a:bodyPr>
            <a:normAutofit fontScale="92500" lnSpcReduction="20000"/>
          </a:bodyPr>
          <a:lstStyle/>
          <a:p>
            <a:r>
              <a:rPr lang="en-US" dirty="0"/>
              <a:t>Simplified management</a:t>
            </a:r>
          </a:p>
          <a:p>
            <a:r>
              <a:rPr lang="en-US" dirty="0"/>
              <a:t>Always-on security</a:t>
            </a:r>
          </a:p>
          <a:p>
            <a:r>
              <a:rPr lang="en-US" dirty="0"/>
              <a:t>Support WW compliance regulations</a:t>
            </a:r>
          </a:p>
          <a:p>
            <a:r>
              <a:rPr lang="en-US" dirty="0"/>
              <a:t>Breach notification exemption with ”safe harbor”</a:t>
            </a:r>
          </a:p>
          <a:p>
            <a:r>
              <a:rPr lang="en-US" dirty="0"/>
              <a:t>Reduction of drive disposal costs</a:t>
            </a:r>
          </a:p>
          <a:p>
            <a:r>
              <a:rPr lang="en-US" dirty="0"/>
              <a:t>Scalable</a:t>
            </a:r>
          </a:p>
          <a:p>
            <a:r>
              <a:rPr lang="en-US" dirty="0"/>
              <a:t>Interoperable</a:t>
            </a:r>
          </a:p>
          <a:p>
            <a:r>
              <a:rPr lang="en-US" dirty="0"/>
              <a:t>Built-in security, not added-on later </a:t>
            </a:r>
            <a:r>
              <a:rPr lang="en-US" sz="2200" dirty="0"/>
              <a:t>(“Built in, not on”)</a:t>
            </a:r>
          </a:p>
          <a:p>
            <a:endParaRPr lang="en-US" dirty="0"/>
          </a:p>
        </p:txBody>
      </p:sp>
      <p:sp>
        <p:nvSpPr>
          <p:cNvPr id="2" name="Footer Placeholder 1"/>
          <p:cNvSpPr>
            <a:spLocks noGrp="1"/>
          </p:cNvSpPr>
          <p:nvPr>
            <p:ph type="ftr" sz="quarter" idx="3"/>
          </p:nvPr>
        </p:nvSpPr>
        <p:spPr/>
        <p:txBody>
          <a:bodyPr/>
          <a:lstStyle/>
          <a:p>
            <a:r>
              <a:rPr lang="en-US"/>
              <a:t>© 2016 Trusted Computing Group</a:t>
            </a:r>
            <a:endParaRPr lang="en-US" dirty="0"/>
          </a:p>
        </p:txBody>
      </p:sp>
      <p:sp>
        <p:nvSpPr>
          <p:cNvPr id="3" name="Slide Number Placeholder 2"/>
          <p:cNvSpPr>
            <a:spLocks noGrp="1"/>
          </p:cNvSpPr>
          <p:nvPr>
            <p:ph type="sldNum" sz="quarter" idx="4"/>
          </p:nvPr>
        </p:nvSpPr>
        <p:spPr/>
        <p:txBody>
          <a:bodyPr/>
          <a:lstStyle/>
          <a:p>
            <a:fld id="{92C23F5C-E93E-114E-AB7A-668AC94EC220}" type="slidenum">
              <a:rPr lang="en-US" smtClean="0"/>
              <a:pPr/>
              <a:t>10</a:t>
            </a:fld>
            <a:endParaRPr lang="en-US" dirty="0"/>
          </a:p>
        </p:txBody>
      </p:sp>
    </p:spTree>
    <p:extLst>
      <p:ext uri="{BB962C8B-B14F-4D97-AF65-F5344CB8AC3E}">
        <p14:creationId xmlns:p14="http://schemas.microsoft.com/office/powerpoint/2010/main" val="174659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040" y="403280"/>
            <a:ext cx="8229600" cy="644019"/>
          </a:xfrm>
        </p:spPr>
        <p:txBody>
          <a:bodyPr>
            <a:normAutofit fontScale="90000"/>
          </a:bodyPr>
          <a:lstStyle/>
          <a:p>
            <a:r>
              <a:rPr lang="en-US" sz="2800" dirty="0"/>
              <a:t>How Do SEDs Compare to Software Encryption?</a:t>
            </a:r>
          </a:p>
        </p:txBody>
      </p:sp>
      <p:sp>
        <p:nvSpPr>
          <p:cNvPr id="5" name="Content Placeholder 4"/>
          <p:cNvSpPr>
            <a:spLocks noGrp="1"/>
          </p:cNvSpPr>
          <p:nvPr>
            <p:ph idx="1"/>
          </p:nvPr>
        </p:nvSpPr>
        <p:spPr/>
        <p:txBody>
          <a:bodyPr>
            <a:normAutofit lnSpcReduction="10000"/>
          </a:bodyPr>
          <a:lstStyle/>
          <a:p>
            <a:r>
              <a:rPr lang="en-US" sz="2000" b="1" dirty="0">
                <a:solidFill>
                  <a:srgbClr val="00B050"/>
                </a:solidFill>
              </a:rPr>
              <a:t>Transparency</a:t>
            </a:r>
            <a:r>
              <a:rPr lang="en-US" sz="2000" dirty="0"/>
              <a:t>: encryption key is generated in factory for SEDs</a:t>
            </a:r>
          </a:p>
          <a:p>
            <a:r>
              <a:rPr lang="en-US" sz="2000" b="1" dirty="0">
                <a:solidFill>
                  <a:srgbClr val="00B050"/>
                </a:solidFill>
              </a:rPr>
              <a:t>Easy to manage</a:t>
            </a:r>
            <a:r>
              <a:rPr lang="en-US" sz="2000" dirty="0"/>
              <a:t>: Encryption key never external to drive</a:t>
            </a:r>
          </a:p>
          <a:p>
            <a:r>
              <a:rPr lang="en-US" sz="2000" b="1" dirty="0">
                <a:solidFill>
                  <a:srgbClr val="00B050"/>
                </a:solidFill>
              </a:rPr>
              <a:t>Lifecycle costs</a:t>
            </a:r>
            <a:r>
              <a:rPr lang="en-US" sz="2000" dirty="0"/>
              <a:t>: SED costs are in initial drive acquisition, at parity with non-SEDs. SW requires licensing and other lifecycle costs</a:t>
            </a:r>
          </a:p>
          <a:p>
            <a:r>
              <a:rPr lang="en-US" sz="2000" b="1" dirty="0">
                <a:solidFill>
                  <a:srgbClr val="00B050"/>
                </a:solidFill>
              </a:rPr>
              <a:t>Disposal and re-purposing costs</a:t>
            </a:r>
            <a:r>
              <a:rPr lang="en-US" sz="2000" dirty="0"/>
              <a:t>: SEDs require NO re-encryption of data, saving time and money</a:t>
            </a:r>
          </a:p>
          <a:p>
            <a:r>
              <a:rPr lang="en-US" sz="2000" b="1" dirty="0">
                <a:solidFill>
                  <a:srgbClr val="00B050"/>
                </a:solidFill>
              </a:rPr>
              <a:t>Performance</a:t>
            </a:r>
            <a:r>
              <a:rPr lang="en-US" sz="2000" dirty="0"/>
              <a:t>: SEDs do not impact performance of drives, whereas SW encryption often slows drives</a:t>
            </a:r>
          </a:p>
          <a:p>
            <a:r>
              <a:rPr lang="en-US" sz="2000" b="1" dirty="0">
                <a:solidFill>
                  <a:srgbClr val="00B050"/>
                </a:solidFill>
              </a:rPr>
              <a:t>Standardization</a:t>
            </a:r>
            <a:r>
              <a:rPr lang="en-US" sz="2000" dirty="0"/>
              <a:t>: users benefit from widely vetted standards and best practices</a:t>
            </a:r>
          </a:p>
          <a:p>
            <a:pPr marL="0" indent="0">
              <a:buNone/>
            </a:pPr>
            <a:endParaRPr lang="en-US" sz="2000" dirty="0"/>
          </a:p>
          <a:p>
            <a:endParaRPr lang="en-US" sz="2000" dirty="0"/>
          </a:p>
        </p:txBody>
      </p:sp>
      <p:sp>
        <p:nvSpPr>
          <p:cNvPr id="2" name="Footer Placeholder 1"/>
          <p:cNvSpPr>
            <a:spLocks noGrp="1"/>
          </p:cNvSpPr>
          <p:nvPr>
            <p:ph type="ftr" sz="quarter" idx="3"/>
          </p:nvPr>
        </p:nvSpPr>
        <p:spPr/>
        <p:txBody>
          <a:bodyPr/>
          <a:lstStyle/>
          <a:p>
            <a:r>
              <a:rPr lang="en-US"/>
              <a:t>© 2016 Trusted Computing Group</a:t>
            </a:r>
            <a:endParaRPr lang="en-US" dirty="0"/>
          </a:p>
        </p:txBody>
      </p:sp>
      <p:sp>
        <p:nvSpPr>
          <p:cNvPr id="3" name="Slide Number Placeholder 2"/>
          <p:cNvSpPr>
            <a:spLocks noGrp="1"/>
          </p:cNvSpPr>
          <p:nvPr>
            <p:ph type="sldNum" sz="quarter" idx="4"/>
          </p:nvPr>
        </p:nvSpPr>
        <p:spPr/>
        <p:txBody>
          <a:bodyPr/>
          <a:lstStyle/>
          <a:p>
            <a:fld id="{92C23F5C-E93E-114E-AB7A-668AC94EC220}" type="slidenum">
              <a:rPr lang="en-US" smtClean="0"/>
              <a:pPr/>
              <a:t>11</a:t>
            </a:fld>
            <a:endParaRPr lang="en-US" dirty="0"/>
          </a:p>
        </p:txBody>
      </p:sp>
    </p:spTree>
    <p:extLst>
      <p:ext uri="{BB962C8B-B14F-4D97-AF65-F5344CB8AC3E}">
        <p14:creationId xmlns:p14="http://schemas.microsoft.com/office/powerpoint/2010/main" val="255749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Rectangle 3"/>
          <p:cNvSpPr>
            <a:spLocks noGrp="1" noChangeArrowheads="1"/>
          </p:cNvSpPr>
          <p:nvPr>
            <p:ph type="title"/>
          </p:nvPr>
        </p:nvSpPr>
        <p:spPr bwMode="auto">
          <a:noFill/>
          <a:ln>
            <a:miter lim="800000"/>
            <a:headEnd/>
            <a:tailEnd/>
          </a:ln>
        </p:spPr>
        <p:txBody>
          <a:bodyPr vert="horz" wrap="square" lIns="68580" tIns="34290" rIns="68580" bIns="34290" numCol="1" rtlCol="0" anchor="t" anchorCtr="0" compatLnSpc="1">
            <a:prstTxWarp prst="textNoShape">
              <a:avLst/>
            </a:prstTxWarp>
            <a:normAutofit fontScale="90000"/>
          </a:bodyPr>
          <a:lstStyle/>
          <a:p>
            <a:pPr eaLnBrk="1" hangingPunct="1"/>
            <a:r>
              <a:rPr lang="en-US" dirty="0">
                <a:solidFill>
                  <a:srgbClr val="0F034D"/>
                </a:solidFill>
              </a:rPr>
              <a:t>Huge Issue: IT Retires Drives Constantly</a:t>
            </a:r>
          </a:p>
        </p:txBody>
      </p:sp>
      <p:graphicFrame>
        <p:nvGraphicFramePr>
          <p:cNvPr id="1026" name="Object 5"/>
          <p:cNvGraphicFramePr>
            <a:graphicFrameLocks noGrp="1" noChangeAspect="1"/>
          </p:cNvGraphicFramePr>
          <p:nvPr>
            <p:ph idx="1"/>
            <p:extLst>
              <p:ext uri="{D42A27DB-BD31-4B8C-83A1-F6EECF244321}">
                <p14:modId xmlns:p14="http://schemas.microsoft.com/office/powerpoint/2010/main" val="245162491"/>
              </p:ext>
            </p:extLst>
          </p:nvPr>
        </p:nvGraphicFramePr>
        <p:xfrm>
          <a:off x="4115406" y="2085362"/>
          <a:ext cx="3269116" cy="2683405"/>
        </p:xfrm>
        <a:graphic>
          <a:graphicData uri="http://schemas.openxmlformats.org/presentationml/2006/ole">
            <mc:AlternateContent xmlns:mc="http://schemas.openxmlformats.org/markup-compatibility/2006">
              <mc:Choice xmlns:v="urn:schemas-microsoft-com:vml" Requires="v">
                <p:oleObj spid="_x0000_s1121" name="Photo Editor Photo" r:id="rId4" imgW="3917019" imgH="3215238" progId="">
                  <p:embed/>
                </p:oleObj>
              </mc:Choice>
              <mc:Fallback>
                <p:oleObj name="Photo Editor Photo" r:id="rId4" imgW="3917019" imgH="3215238" progId="">
                  <p:embed/>
                  <p:pic>
                    <p:nvPicPr>
                      <p:cNvPr id="1026" name="Object 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406" y="2085362"/>
                        <a:ext cx="3269116" cy="2683405"/>
                      </a:xfrm>
                      <a:prstGeom prst="rect">
                        <a:avLst/>
                      </a:prstGeom>
                      <a:noFill/>
                      <a:extLst/>
                    </p:spPr>
                  </p:pic>
                </p:oleObj>
              </mc:Fallback>
            </mc:AlternateContent>
          </a:graphicData>
        </a:graphic>
      </p:graphicFrame>
      <p:sp>
        <p:nvSpPr>
          <p:cNvPr id="1027" name="Rectangle 25"/>
          <p:cNvSpPr>
            <a:spLocks noGrp="1" noChangeArrowheads="1"/>
          </p:cNvSpPr>
          <p:nvPr>
            <p:ph type="sldNum" sz="quarter" idx="4"/>
          </p:nvPr>
        </p:nvSpPr>
        <p:spPr>
          <a:noFill/>
        </p:spPr>
        <p:txBody>
          <a:bodyPr/>
          <a:lstStyle/>
          <a:p>
            <a:pPr algn="l"/>
            <a:fld id="{87E33416-6FD8-4AEE-9F62-2183A0AC6B89}" type="slidenum">
              <a:rPr lang="en-US" smtClean="0">
                <a:latin typeface="Gill Sans MT"/>
                <a:ea typeface="MS PGothic" pitchFamily="34" charset="-128"/>
              </a:rPr>
              <a:pPr algn="l"/>
              <a:t>12</a:t>
            </a:fld>
            <a:endParaRPr lang="en-US">
              <a:latin typeface="Gill Sans MT"/>
              <a:ea typeface="MS PGothic" pitchFamily="34" charset="-128"/>
            </a:endParaRPr>
          </a:p>
        </p:txBody>
      </p:sp>
      <p:sp>
        <p:nvSpPr>
          <p:cNvPr id="7174" name="Rectangle 4"/>
          <p:cNvSpPr>
            <a:spLocks noGrp="1" noChangeArrowheads="1"/>
          </p:cNvSpPr>
          <p:nvPr>
            <p:ph type="body" idx="4294967295"/>
          </p:nvPr>
        </p:nvSpPr>
        <p:spPr>
          <a:xfrm>
            <a:off x="0" y="1143000"/>
            <a:ext cx="3810000" cy="3064933"/>
          </a:xfrm>
        </p:spPr>
        <p:txBody>
          <a:bodyPr rtlCol="0">
            <a:normAutofit fontScale="25000" lnSpcReduction="20000"/>
          </a:bodyPr>
          <a:lstStyle/>
          <a:p>
            <a:pPr marL="57150" indent="0">
              <a:buNone/>
              <a:defRPr/>
            </a:pPr>
            <a:r>
              <a:rPr lang="en-US" sz="5600" b="1" dirty="0">
                <a:solidFill>
                  <a:srgbClr val="0F034D"/>
                </a:solidFill>
                <a:ea typeface="ＭＳ Ｐゴシック" charset="0"/>
              </a:rPr>
              <a:t>All drives are retired eventually. Why?</a:t>
            </a:r>
          </a:p>
          <a:p>
            <a:pPr marL="628650" indent="-571500">
              <a:defRPr/>
            </a:pPr>
            <a:r>
              <a:rPr lang="en-US" sz="4400" dirty="0">
                <a:solidFill>
                  <a:srgbClr val="0F034D"/>
                </a:solidFill>
                <a:ea typeface="ＭＳ Ｐゴシック" charset="0"/>
              </a:rPr>
              <a:t>End of life</a:t>
            </a:r>
          </a:p>
          <a:p>
            <a:pPr marL="628650" indent="-571500">
              <a:defRPr/>
            </a:pPr>
            <a:r>
              <a:rPr lang="en-US" sz="4400" dirty="0">
                <a:solidFill>
                  <a:srgbClr val="0F034D"/>
                </a:solidFill>
                <a:ea typeface="ＭＳ Ｐゴシック" charset="0"/>
              </a:rPr>
              <a:t>Returned for expired lease</a:t>
            </a:r>
          </a:p>
          <a:p>
            <a:pPr marL="628650" indent="-571500">
              <a:defRPr/>
            </a:pPr>
            <a:r>
              <a:rPr lang="en-US" sz="4400" dirty="0">
                <a:solidFill>
                  <a:srgbClr val="0F034D"/>
                </a:solidFill>
                <a:ea typeface="ＭＳ Ｐゴシック" charset="0"/>
              </a:rPr>
              <a:t>Returned for repair or warranty work</a:t>
            </a:r>
          </a:p>
          <a:p>
            <a:pPr marL="628650" indent="-571500">
              <a:defRPr/>
            </a:pPr>
            <a:r>
              <a:rPr lang="en-US" sz="4400" dirty="0">
                <a:solidFill>
                  <a:srgbClr val="0F034D"/>
                </a:solidFill>
                <a:ea typeface="ＭＳ Ｐゴシック" charset="0"/>
              </a:rPr>
              <a:t>Repurposed</a:t>
            </a:r>
          </a:p>
          <a:p>
            <a:pPr marL="0" indent="0">
              <a:buNone/>
              <a:defRPr/>
            </a:pPr>
            <a:endParaRPr lang="en-US" sz="3700" dirty="0">
              <a:solidFill>
                <a:srgbClr val="0F034D"/>
              </a:solidFill>
              <a:ea typeface="ＭＳ Ｐゴシック" charset="0"/>
            </a:endParaRPr>
          </a:p>
          <a:p>
            <a:pPr marL="0" indent="0">
              <a:buNone/>
              <a:defRPr/>
            </a:pPr>
            <a:r>
              <a:rPr lang="en-US" sz="5600" b="1" dirty="0">
                <a:solidFill>
                  <a:srgbClr val="0F034D"/>
                </a:solidFill>
                <a:ea typeface="ＭＳ Ｐゴシック" charset="0"/>
              </a:rPr>
              <a:t>50,000 drives leave data centers daily</a:t>
            </a:r>
          </a:p>
          <a:p>
            <a:pPr marL="0" indent="0">
              <a:buNone/>
              <a:defRPr/>
            </a:pPr>
            <a:endParaRPr lang="en-US" sz="5600" dirty="0">
              <a:solidFill>
                <a:srgbClr val="0F034D"/>
              </a:solidFill>
              <a:ea typeface="ＭＳ Ｐゴシック" charset="0"/>
            </a:endParaRPr>
          </a:p>
          <a:p>
            <a:pPr marL="0" indent="0">
              <a:buNone/>
              <a:defRPr/>
            </a:pPr>
            <a:r>
              <a:rPr lang="en-US" sz="5600" b="1" dirty="0">
                <a:solidFill>
                  <a:srgbClr val="0F034D"/>
                </a:solidFill>
                <a:ea typeface="ＭＳ Ｐゴシック" charset="0"/>
              </a:rPr>
              <a:t>Exposure of data is expensive - $6.65 million on average</a:t>
            </a:r>
          </a:p>
          <a:p>
            <a:pPr marL="0" indent="0">
              <a:buNone/>
              <a:defRPr/>
            </a:pPr>
            <a:r>
              <a:rPr lang="en-US" sz="5600" b="1" dirty="0">
                <a:solidFill>
                  <a:srgbClr val="0F034D"/>
                </a:solidFill>
                <a:ea typeface="ＭＳ Ｐゴシック" charset="0"/>
              </a:rPr>
              <a:t>90% of retired drives are still readable (IBM study</a:t>
            </a:r>
            <a:r>
              <a:rPr lang="en-US" sz="5600" b="1" baseline="30000" dirty="0">
                <a:solidFill>
                  <a:srgbClr val="0F034D"/>
                </a:solidFill>
                <a:ea typeface="ＭＳ Ｐゴシック" charset="0"/>
              </a:rPr>
              <a:t>1</a:t>
            </a:r>
            <a:r>
              <a:rPr lang="en-US" sz="5600" b="1" dirty="0">
                <a:solidFill>
                  <a:srgbClr val="0F034D"/>
                </a:solidFill>
                <a:ea typeface="ＭＳ Ｐゴシック" charset="0"/>
              </a:rPr>
              <a:t>)</a:t>
            </a:r>
          </a:p>
          <a:p>
            <a:pPr>
              <a:buNone/>
              <a:defRPr/>
            </a:pPr>
            <a:endParaRPr lang="en-US" sz="5600" dirty="0">
              <a:solidFill>
                <a:srgbClr val="0F034D"/>
              </a:solidFill>
              <a:ea typeface="ＭＳ Ｐゴシック" charset="0"/>
            </a:endParaRPr>
          </a:p>
          <a:p>
            <a:pPr>
              <a:buNone/>
              <a:defRPr/>
            </a:pPr>
            <a:r>
              <a:rPr lang="en-US" sz="5600" b="1" dirty="0">
                <a:solidFill>
                  <a:srgbClr val="0F034D"/>
                </a:solidFill>
                <a:ea typeface="ＭＳ Ｐゴシック" charset="0"/>
              </a:rPr>
              <a:t>SEDs provide a simpler, cheaper way to retire drives </a:t>
            </a:r>
          </a:p>
          <a:p>
            <a:pPr>
              <a:buNone/>
              <a:defRPr/>
            </a:pPr>
            <a:r>
              <a:rPr lang="en-US" sz="5600" b="1" dirty="0">
                <a:solidFill>
                  <a:srgbClr val="0F034D"/>
                </a:solidFill>
                <a:ea typeface="ＭＳ Ｐゴシック" charset="0"/>
              </a:rPr>
              <a:t>Without risking data leakage and breaches</a:t>
            </a:r>
          </a:p>
          <a:p>
            <a:pPr>
              <a:defRPr/>
            </a:pPr>
            <a:endParaRPr lang="en-US" dirty="0">
              <a:ea typeface="ＭＳ Ｐゴシック" charset="0"/>
            </a:endParaRPr>
          </a:p>
        </p:txBody>
      </p:sp>
      <p:sp>
        <p:nvSpPr>
          <p:cNvPr id="1028" name="Slide Number Placeholder 5"/>
          <p:cNvSpPr txBox="1">
            <a:spLocks noGrp="1"/>
          </p:cNvSpPr>
          <p:nvPr/>
        </p:nvSpPr>
        <p:spPr bwMode="auto">
          <a:xfrm>
            <a:off x="2013348" y="4849417"/>
            <a:ext cx="207169" cy="191690"/>
          </a:xfrm>
          <a:prstGeom prst="rect">
            <a:avLst/>
          </a:prstGeom>
          <a:noFill/>
          <a:ln w="9525">
            <a:noFill/>
            <a:miter lim="800000"/>
            <a:headEnd/>
            <a:tailEnd/>
          </a:ln>
        </p:spPr>
        <p:txBody>
          <a:bodyPr lIns="6858" tIns="6858" rIns="6858" bIns="6858" anchor="ctr"/>
          <a:lstStyle/>
          <a:p>
            <a:endParaRPr lang="en-US" sz="750" b="1">
              <a:solidFill>
                <a:srgbClr val="0A94D6"/>
              </a:solidFill>
              <a:latin typeface="Calibri" pitchFamily="34" charset="0"/>
            </a:endParaRPr>
          </a:p>
        </p:txBody>
      </p:sp>
      <p:pic>
        <p:nvPicPr>
          <p:cNvPr id="1031" name="Picture 6" descr="j0422392"/>
          <p:cNvPicPr>
            <a:picLocks noChangeAspect="1" noChangeArrowheads="1"/>
          </p:cNvPicPr>
          <p:nvPr/>
        </p:nvPicPr>
        <p:blipFill>
          <a:blip r:embed="rId6" cstate="print"/>
          <a:srcRect/>
          <a:stretch>
            <a:fillRect/>
          </a:stretch>
        </p:blipFill>
        <p:spPr bwMode="auto">
          <a:xfrm>
            <a:off x="7266120" y="1047299"/>
            <a:ext cx="1131094" cy="1687116"/>
          </a:xfrm>
          <a:prstGeom prst="rect">
            <a:avLst/>
          </a:prstGeom>
          <a:noFill/>
          <a:ln w="9525">
            <a:noFill/>
            <a:miter lim="800000"/>
            <a:headEnd/>
            <a:tailEnd/>
          </a:ln>
        </p:spPr>
      </p:pic>
      <p:sp>
        <p:nvSpPr>
          <p:cNvPr id="1033" name="TextBox 8"/>
          <p:cNvSpPr txBox="1">
            <a:spLocks noChangeArrowheads="1"/>
          </p:cNvSpPr>
          <p:nvPr/>
        </p:nvSpPr>
        <p:spPr bwMode="auto">
          <a:xfrm>
            <a:off x="1428750" y="4514851"/>
            <a:ext cx="4686300" cy="253916"/>
          </a:xfrm>
          <a:prstGeom prst="rect">
            <a:avLst/>
          </a:prstGeom>
          <a:noFill/>
          <a:ln w="9525">
            <a:noFill/>
            <a:miter lim="800000"/>
            <a:headEnd/>
            <a:tailEnd/>
          </a:ln>
        </p:spPr>
        <p:txBody>
          <a:bodyPr>
            <a:spAutoFit/>
          </a:bodyPr>
          <a:lstStyle/>
          <a:p>
            <a:r>
              <a:rPr lang="en-US" sz="1050" b="1" dirty="0">
                <a:solidFill>
                  <a:schemeClr val="tx2"/>
                </a:solidFill>
                <a:latin typeface="Calibri" pitchFamily="34" charset="0"/>
              </a:rPr>
              <a:t> 1: http://www.redbooks.ibm.com/redpapers/pdfs/redp4529.pdf</a:t>
            </a:r>
          </a:p>
        </p:txBody>
      </p:sp>
      <p:sp>
        <p:nvSpPr>
          <p:cNvPr id="2" name="TextBox 1"/>
          <p:cNvSpPr txBox="1"/>
          <p:nvPr/>
        </p:nvSpPr>
        <p:spPr>
          <a:xfrm>
            <a:off x="3200400" y="4800601"/>
            <a:ext cx="2171700"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Tree>
    <p:extLst>
      <p:ext uri="{BB962C8B-B14F-4D97-AF65-F5344CB8AC3E}">
        <p14:creationId xmlns:p14="http://schemas.microsoft.com/office/powerpoint/2010/main" val="26075654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5"/>
          <p:cNvSpPr>
            <a:spLocks noGrp="1" noChangeArrowheads="1"/>
          </p:cNvSpPr>
          <p:nvPr>
            <p:ph type="sldNum" sz="quarter" idx="4294967295"/>
          </p:nvPr>
        </p:nvSpPr>
        <p:spPr>
          <a:xfrm>
            <a:off x="1885950" y="4800600"/>
            <a:ext cx="5600700" cy="357188"/>
          </a:xfrm>
          <a:prstGeom prst="rect">
            <a:avLst/>
          </a:prstGeom>
          <a:noFill/>
        </p:spPr>
        <p:txBody>
          <a:bodyPr/>
          <a:lstStyle/>
          <a:p>
            <a:pPr algn="l"/>
            <a:fld id="{842395F8-9325-401E-A61F-445C6ACCB0C8}" type="slidenum">
              <a:rPr lang="en-US" smtClean="0">
                <a:latin typeface="Gill Sans MT"/>
                <a:ea typeface="MS PGothic" pitchFamily="34" charset="-128"/>
              </a:rPr>
              <a:pPr algn="l"/>
              <a:t>13</a:t>
            </a:fld>
            <a:endParaRPr lang="en-US">
              <a:latin typeface="Gill Sans MT"/>
              <a:ea typeface="MS PGothic" pitchFamily="34" charset="-128"/>
            </a:endParaRPr>
          </a:p>
        </p:txBody>
      </p:sp>
      <p:grpSp>
        <p:nvGrpSpPr>
          <p:cNvPr id="3" name="Group 2"/>
          <p:cNvGrpSpPr>
            <a:grpSpLocks/>
          </p:cNvGrpSpPr>
          <p:nvPr/>
        </p:nvGrpSpPr>
        <p:grpSpPr bwMode="auto">
          <a:xfrm>
            <a:off x="3324225" y="997744"/>
            <a:ext cx="938213" cy="951309"/>
            <a:chOff x="1338" y="814"/>
            <a:chExt cx="788" cy="799"/>
          </a:xfrm>
        </p:grpSpPr>
        <p:sp>
          <p:nvSpPr>
            <p:cNvPr id="31793" name="Text Box 5"/>
            <p:cNvSpPr txBox="1">
              <a:spLocks noChangeArrowheads="1"/>
            </p:cNvSpPr>
            <p:nvPr/>
          </p:nvSpPr>
          <p:spPr bwMode="auto">
            <a:xfrm>
              <a:off x="1349" y="1421"/>
              <a:ext cx="777" cy="192"/>
            </a:xfrm>
            <a:prstGeom prst="rect">
              <a:avLst/>
            </a:prstGeom>
            <a:noFill/>
            <a:ln w="12700">
              <a:noFill/>
              <a:miter lim="800000"/>
              <a:headEnd/>
              <a:tailEnd/>
            </a:ln>
          </p:spPr>
          <p:txBody>
            <a:bodyPr lIns="20574" tIns="20574" rIns="20574" bIns="20574">
              <a:spAutoFit/>
            </a:bodyPr>
            <a:lstStyle/>
            <a:p>
              <a:pPr algn="ctr">
                <a:lnSpc>
                  <a:spcPct val="90000"/>
                </a:lnSpc>
              </a:pPr>
              <a:r>
                <a:rPr lang="en-US" sz="675" b="1">
                  <a:solidFill>
                    <a:srgbClr val="333333"/>
                  </a:solidFill>
                  <a:latin typeface="Calibri" pitchFamily="34" charset="0"/>
                </a:rPr>
                <a:t>Queue in</a:t>
              </a:r>
            </a:p>
            <a:p>
              <a:pPr algn="ctr">
                <a:lnSpc>
                  <a:spcPct val="90000"/>
                </a:lnSpc>
              </a:pPr>
              <a:r>
                <a:rPr lang="en-US" sz="675" b="1">
                  <a:solidFill>
                    <a:srgbClr val="333333"/>
                  </a:solidFill>
                  <a:latin typeface="Calibri" pitchFamily="34" charset="0"/>
                </a:rPr>
                <a:t>Secure Area </a:t>
              </a:r>
            </a:p>
          </p:txBody>
        </p:sp>
        <p:sp>
          <p:nvSpPr>
            <p:cNvPr id="2" name="AutoShape 16"/>
            <p:cNvSpPr>
              <a:spLocks noChangeArrowheads="1"/>
            </p:cNvSpPr>
            <p:nvPr/>
          </p:nvSpPr>
          <p:spPr bwMode="auto">
            <a:xfrm>
              <a:off x="1338"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1795" name="Picture 21" descr="Man"/>
            <p:cNvPicPr>
              <a:picLocks noChangeAspect="1" noChangeArrowheads="1"/>
            </p:cNvPicPr>
            <p:nvPr/>
          </p:nvPicPr>
          <p:blipFill>
            <a:blip r:embed="rId3" cstate="print"/>
            <a:srcRect/>
            <a:stretch>
              <a:fillRect/>
            </a:stretch>
          </p:blipFill>
          <p:spPr bwMode="auto">
            <a:xfrm>
              <a:off x="1621" y="910"/>
              <a:ext cx="227" cy="466"/>
            </a:xfrm>
            <a:prstGeom prst="rect">
              <a:avLst/>
            </a:prstGeom>
            <a:noFill/>
            <a:ln w="9525">
              <a:noFill/>
              <a:miter lim="800000"/>
              <a:headEnd/>
              <a:tailEnd/>
            </a:ln>
          </p:spPr>
        </p:pic>
      </p:grpSp>
      <p:sp>
        <p:nvSpPr>
          <p:cNvPr id="31748" name="Slide Number Placeholder 3"/>
          <p:cNvSpPr txBox="1">
            <a:spLocks noGrp="1"/>
          </p:cNvSpPr>
          <p:nvPr/>
        </p:nvSpPr>
        <p:spPr bwMode="auto">
          <a:xfrm>
            <a:off x="2013348" y="4849417"/>
            <a:ext cx="207169" cy="191690"/>
          </a:xfrm>
          <a:prstGeom prst="rect">
            <a:avLst/>
          </a:prstGeom>
          <a:noFill/>
          <a:ln w="9525">
            <a:noFill/>
            <a:miter lim="800000"/>
            <a:headEnd/>
            <a:tailEnd/>
          </a:ln>
        </p:spPr>
        <p:txBody>
          <a:bodyPr lIns="6858" tIns="6858" rIns="6858" bIns="6858" anchor="ctr"/>
          <a:lstStyle/>
          <a:p>
            <a:endParaRPr lang="en-US" sz="750" b="1">
              <a:solidFill>
                <a:srgbClr val="0A94D6"/>
              </a:solidFill>
              <a:latin typeface="Calibri" pitchFamily="34" charset="0"/>
            </a:endParaRPr>
          </a:p>
        </p:txBody>
      </p:sp>
      <p:grpSp>
        <p:nvGrpSpPr>
          <p:cNvPr id="4" name="Group 7"/>
          <p:cNvGrpSpPr>
            <a:grpSpLocks/>
          </p:cNvGrpSpPr>
          <p:nvPr/>
        </p:nvGrpSpPr>
        <p:grpSpPr bwMode="auto">
          <a:xfrm>
            <a:off x="2150270" y="969170"/>
            <a:ext cx="802481" cy="976312"/>
            <a:chOff x="846" y="814"/>
            <a:chExt cx="674" cy="820"/>
          </a:xfrm>
        </p:grpSpPr>
        <p:sp>
          <p:nvSpPr>
            <p:cNvPr id="31790" name="Text Box 4"/>
            <p:cNvSpPr txBox="1">
              <a:spLocks noChangeArrowheads="1"/>
            </p:cNvSpPr>
            <p:nvPr/>
          </p:nvSpPr>
          <p:spPr bwMode="auto">
            <a:xfrm>
              <a:off x="960" y="1442"/>
              <a:ext cx="560" cy="192"/>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a:solidFill>
                    <a:srgbClr val="333333"/>
                  </a:solidFill>
                  <a:latin typeface="Calibri" pitchFamily="34" charset="0"/>
                </a:rPr>
                <a:t>Remove</a:t>
              </a:r>
            </a:p>
            <a:p>
              <a:pPr algn="ctr">
                <a:lnSpc>
                  <a:spcPct val="90000"/>
                </a:lnSpc>
                <a:buClr>
                  <a:schemeClr val="accent2"/>
                </a:buClr>
              </a:pPr>
              <a:r>
                <a:rPr lang="en-US" sz="675" b="1">
                  <a:solidFill>
                    <a:srgbClr val="333333"/>
                  </a:solidFill>
                  <a:latin typeface="Calibri" pitchFamily="34" charset="0"/>
                </a:rPr>
                <a:t>ALL drives</a:t>
              </a:r>
            </a:p>
          </p:txBody>
        </p:sp>
        <p:sp>
          <p:nvSpPr>
            <p:cNvPr id="231439" name="AutoShape 15"/>
            <p:cNvSpPr>
              <a:spLocks noChangeArrowheads="1"/>
            </p:cNvSpPr>
            <p:nvPr/>
          </p:nvSpPr>
          <p:spPr bwMode="auto">
            <a:xfrm>
              <a:off x="846"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1792" name="Picture 20" descr="Man"/>
            <p:cNvPicPr>
              <a:picLocks noChangeAspect="1" noChangeArrowheads="1"/>
            </p:cNvPicPr>
            <p:nvPr/>
          </p:nvPicPr>
          <p:blipFill>
            <a:blip r:embed="rId3" cstate="print"/>
            <a:srcRect/>
            <a:stretch>
              <a:fillRect/>
            </a:stretch>
          </p:blipFill>
          <p:spPr bwMode="auto">
            <a:xfrm>
              <a:off x="1129" y="910"/>
              <a:ext cx="227" cy="466"/>
            </a:xfrm>
            <a:prstGeom prst="rect">
              <a:avLst/>
            </a:prstGeom>
            <a:noFill/>
            <a:ln w="9525">
              <a:noFill/>
              <a:miter lim="800000"/>
              <a:headEnd/>
              <a:tailEnd/>
            </a:ln>
          </p:spPr>
        </p:pic>
      </p:grpSp>
      <p:grpSp>
        <p:nvGrpSpPr>
          <p:cNvPr id="5" name="Group 11"/>
          <p:cNvGrpSpPr>
            <a:grpSpLocks/>
          </p:cNvGrpSpPr>
          <p:nvPr/>
        </p:nvGrpSpPr>
        <p:grpSpPr bwMode="auto">
          <a:xfrm>
            <a:off x="2736056" y="1000126"/>
            <a:ext cx="938213" cy="1044178"/>
            <a:chOff x="1338" y="814"/>
            <a:chExt cx="788" cy="877"/>
          </a:xfrm>
        </p:grpSpPr>
        <p:sp>
          <p:nvSpPr>
            <p:cNvPr id="31787" name="Text Box 5"/>
            <p:cNvSpPr txBox="1">
              <a:spLocks noChangeArrowheads="1"/>
            </p:cNvSpPr>
            <p:nvPr/>
          </p:nvSpPr>
          <p:spPr bwMode="auto">
            <a:xfrm>
              <a:off x="1349" y="1421"/>
              <a:ext cx="777" cy="270"/>
            </a:xfrm>
            <a:prstGeom prst="rect">
              <a:avLst/>
            </a:prstGeom>
            <a:noFill/>
            <a:ln w="12700">
              <a:noFill/>
              <a:miter lim="800000"/>
              <a:headEnd/>
              <a:tailEnd/>
            </a:ln>
          </p:spPr>
          <p:txBody>
            <a:bodyPr lIns="20574" tIns="20574" rIns="20574" bIns="20574">
              <a:spAutoFit/>
            </a:bodyPr>
            <a:lstStyle/>
            <a:p>
              <a:pPr algn="ctr">
                <a:lnSpc>
                  <a:spcPct val="90000"/>
                </a:lnSpc>
              </a:pPr>
              <a:r>
                <a:rPr lang="en-US" sz="675" b="1">
                  <a:solidFill>
                    <a:srgbClr val="333333"/>
                  </a:solidFill>
                  <a:latin typeface="Calibri" pitchFamily="34" charset="0"/>
                </a:rPr>
                <a:t>Send even</a:t>
              </a:r>
            </a:p>
            <a:p>
              <a:pPr algn="ctr">
                <a:lnSpc>
                  <a:spcPct val="90000"/>
                </a:lnSpc>
              </a:pPr>
              <a:r>
                <a:rPr lang="en-US" sz="675" b="1">
                  <a:solidFill>
                    <a:srgbClr val="333333"/>
                  </a:solidFill>
                  <a:latin typeface="Calibri" pitchFamily="34" charset="0"/>
                </a:rPr>
                <a:t>“dead" drives</a:t>
              </a:r>
            </a:p>
            <a:p>
              <a:pPr algn="ctr">
                <a:lnSpc>
                  <a:spcPct val="90000"/>
                </a:lnSpc>
              </a:pPr>
              <a:r>
                <a:rPr lang="en-US" sz="675" b="1">
                  <a:solidFill>
                    <a:srgbClr val="333333"/>
                  </a:solidFill>
                  <a:latin typeface="Calibri" pitchFamily="34" charset="0"/>
                </a:rPr>
                <a:t>through</a:t>
              </a:r>
            </a:p>
          </p:txBody>
        </p:sp>
        <p:sp>
          <p:nvSpPr>
            <p:cNvPr id="231440" name="AutoShape 16"/>
            <p:cNvSpPr>
              <a:spLocks noChangeArrowheads="1"/>
            </p:cNvSpPr>
            <p:nvPr/>
          </p:nvSpPr>
          <p:spPr bwMode="auto">
            <a:xfrm>
              <a:off x="1338"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1789" name="Picture 21" descr="Man"/>
            <p:cNvPicPr>
              <a:picLocks noChangeAspect="1" noChangeArrowheads="1"/>
            </p:cNvPicPr>
            <p:nvPr/>
          </p:nvPicPr>
          <p:blipFill>
            <a:blip r:embed="rId3" cstate="print"/>
            <a:srcRect/>
            <a:stretch>
              <a:fillRect/>
            </a:stretch>
          </p:blipFill>
          <p:spPr bwMode="auto">
            <a:xfrm>
              <a:off x="1621" y="910"/>
              <a:ext cx="227" cy="466"/>
            </a:xfrm>
            <a:prstGeom prst="rect">
              <a:avLst/>
            </a:prstGeom>
            <a:noFill/>
            <a:ln w="9525">
              <a:noFill/>
              <a:miter lim="800000"/>
              <a:headEnd/>
              <a:tailEnd/>
            </a:ln>
          </p:spPr>
        </p:pic>
      </p:grpSp>
      <p:grpSp>
        <p:nvGrpSpPr>
          <p:cNvPr id="6" name="Group 15"/>
          <p:cNvGrpSpPr>
            <a:grpSpLocks/>
          </p:cNvGrpSpPr>
          <p:nvPr/>
        </p:nvGrpSpPr>
        <p:grpSpPr bwMode="auto">
          <a:xfrm>
            <a:off x="3904061" y="1015604"/>
            <a:ext cx="858440" cy="1048941"/>
            <a:chOff x="2319" y="814"/>
            <a:chExt cx="721" cy="881"/>
          </a:xfrm>
        </p:grpSpPr>
        <p:sp>
          <p:nvSpPr>
            <p:cNvPr id="31784" name="Text Box 7"/>
            <p:cNvSpPr txBox="1">
              <a:spLocks noChangeArrowheads="1"/>
            </p:cNvSpPr>
            <p:nvPr/>
          </p:nvSpPr>
          <p:spPr bwMode="auto">
            <a:xfrm>
              <a:off x="2396" y="1425"/>
              <a:ext cx="644" cy="270"/>
            </a:xfrm>
            <a:prstGeom prst="rect">
              <a:avLst/>
            </a:prstGeom>
            <a:noFill/>
            <a:ln w="12700">
              <a:noFill/>
              <a:miter lim="800000"/>
              <a:headEnd/>
              <a:tailEnd/>
            </a:ln>
          </p:spPr>
          <p:txBody>
            <a:bodyPr lIns="20574" tIns="20574" rIns="20574" bIns="20574">
              <a:spAutoFit/>
            </a:bodyPr>
            <a:lstStyle/>
            <a:p>
              <a:pPr algn="ctr">
                <a:lnSpc>
                  <a:spcPct val="90000"/>
                </a:lnSpc>
              </a:pPr>
              <a:r>
                <a:rPr lang="en-US" sz="675" b="1" dirty="0">
                  <a:solidFill>
                    <a:srgbClr val="333333"/>
                  </a:solidFill>
                  <a:latin typeface="Calibri" pitchFamily="34" charset="0"/>
                </a:rPr>
                <a:t>Transport</a:t>
              </a:r>
            </a:p>
            <a:p>
              <a:pPr algn="ctr">
                <a:lnSpc>
                  <a:spcPct val="90000"/>
                </a:lnSpc>
              </a:pPr>
              <a:r>
                <a:rPr lang="en-US" sz="675" b="1" dirty="0">
                  <a:solidFill>
                    <a:srgbClr val="333333"/>
                  </a:solidFill>
                  <a:latin typeface="Calibri" pitchFamily="34" charset="0"/>
                </a:rPr>
                <a:t>Offsite</a:t>
              </a:r>
            </a:p>
            <a:p>
              <a:pPr algn="ctr">
                <a:lnSpc>
                  <a:spcPct val="90000"/>
                </a:lnSpc>
                <a:buClr>
                  <a:schemeClr val="accent2"/>
                </a:buClr>
              </a:pPr>
              <a:endParaRPr lang="en-US" sz="675" b="1" dirty="0">
                <a:solidFill>
                  <a:srgbClr val="333333"/>
                </a:solidFill>
                <a:latin typeface="Calibri" pitchFamily="34" charset="0"/>
              </a:endParaRPr>
            </a:p>
          </p:txBody>
        </p:sp>
        <p:sp>
          <p:nvSpPr>
            <p:cNvPr id="231442" name="AutoShape 18"/>
            <p:cNvSpPr>
              <a:spLocks noChangeArrowheads="1"/>
            </p:cNvSpPr>
            <p:nvPr/>
          </p:nvSpPr>
          <p:spPr bwMode="auto">
            <a:xfrm>
              <a:off x="2319"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1786" name="Picture 23" descr="Man"/>
            <p:cNvPicPr>
              <a:picLocks noChangeAspect="1" noChangeArrowheads="1"/>
            </p:cNvPicPr>
            <p:nvPr/>
          </p:nvPicPr>
          <p:blipFill>
            <a:blip r:embed="rId3" cstate="print"/>
            <a:srcRect/>
            <a:stretch>
              <a:fillRect/>
            </a:stretch>
          </p:blipFill>
          <p:spPr bwMode="auto">
            <a:xfrm>
              <a:off x="2605" y="910"/>
              <a:ext cx="227" cy="466"/>
            </a:xfrm>
            <a:prstGeom prst="rect">
              <a:avLst/>
            </a:prstGeom>
            <a:noFill/>
            <a:ln w="9525">
              <a:noFill/>
              <a:miter lim="800000"/>
              <a:headEnd/>
              <a:tailEnd/>
            </a:ln>
          </p:spPr>
        </p:pic>
      </p:grpSp>
      <p:grpSp>
        <p:nvGrpSpPr>
          <p:cNvPr id="7" name="Group 19"/>
          <p:cNvGrpSpPr>
            <a:grpSpLocks/>
          </p:cNvGrpSpPr>
          <p:nvPr/>
        </p:nvGrpSpPr>
        <p:grpSpPr bwMode="auto">
          <a:xfrm>
            <a:off x="4491037" y="1004887"/>
            <a:ext cx="825104" cy="964406"/>
            <a:chOff x="2812" y="814"/>
            <a:chExt cx="693" cy="810"/>
          </a:xfrm>
        </p:grpSpPr>
        <p:sp>
          <p:nvSpPr>
            <p:cNvPr id="31781" name="Text Box 8"/>
            <p:cNvSpPr txBox="1">
              <a:spLocks noChangeArrowheads="1"/>
            </p:cNvSpPr>
            <p:nvPr/>
          </p:nvSpPr>
          <p:spPr bwMode="auto">
            <a:xfrm>
              <a:off x="2912" y="1432"/>
              <a:ext cx="593" cy="192"/>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dirty="0">
                  <a:solidFill>
                    <a:srgbClr val="333333"/>
                  </a:solidFill>
                  <a:latin typeface="Calibri" pitchFamily="34" charset="0"/>
                </a:rPr>
                <a:t>Queue in</a:t>
              </a:r>
            </a:p>
            <a:p>
              <a:pPr algn="ctr">
                <a:lnSpc>
                  <a:spcPct val="90000"/>
                </a:lnSpc>
                <a:buClr>
                  <a:schemeClr val="accent2"/>
                </a:buClr>
              </a:pPr>
              <a:r>
                <a:rPr lang="en-US" sz="675" b="1" dirty="0">
                  <a:solidFill>
                    <a:srgbClr val="333333"/>
                  </a:solidFill>
                  <a:latin typeface="Calibri" pitchFamily="34" charset="0"/>
                </a:rPr>
                <a:t>secure area</a:t>
              </a:r>
            </a:p>
          </p:txBody>
        </p:sp>
        <p:sp>
          <p:nvSpPr>
            <p:cNvPr id="231443" name="AutoShape 19"/>
            <p:cNvSpPr>
              <a:spLocks noChangeArrowheads="1"/>
            </p:cNvSpPr>
            <p:nvPr/>
          </p:nvSpPr>
          <p:spPr bwMode="auto">
            <a:xfrm>
              <a:off x="2812"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1783" name="Picture 24" descr="Man"/>
            <p:cNvPicPr>
              <a:picLocks noChangeAspect="1" noChangeArrowheads="1"/>
            </p:cNvPicPr>
            <p:nvPr/>
          </p:nvPicPr>
          <p:blipFill>
            <a:blip r:embed="rId3" cstate="print"/>
            <a:srcRect/>
            <a:stretch>
              <a:fillRect/>
            </a:stretch>
          </p:blipFill>
          <p:spPr bwMode="auto">
            <a:xfrm>
              <a:off x="3097" y="910"/>
              <a:ext cx="227" cy="466"/>
            </a:xfrm>
            <a:prstGeom prst="rect">
              <a:avLst/>
            </a:prstGeom>
            <a:noFill/>
            <a:ln w="9525">
              <a:noFill/>
              <a:miter lim="800000"/>
              <a:headEnd/>
              <a:tailEnd/>
            </a:ln>
          </p:spPr>
        </p:pic>
      </p:grpSp>
      <p:sp>
        <p:nvSpPr>
          <p:cNvPr id="31753" name="Rectangle 35"/>
          <p:cNvSpPr>
            <a:spLocks noChangeArrowheads="1"/>
          </p:cNvSpPr>
          <p:nvPr/>
        </p:nvSpPr>
        <p:spPr bwMode="auto">
          <a:xfrm>
            <a:off x="1556742" y="305292"/>
            <a:ext cx="5644754" cy="469106"/>
          </a:xfrm>
          <a:prstGeom prst="rect">
            <a:avLst/>
          </a:prstGeom>
          <a:noFill/>
          <a:ln w="9525">
            <a:noFill/>
            <a:miter lim="800000"/>
            <a:headEnd/>
            <a:tailEnd/>
          </a:ln>
        </p:spPr>
        <p:txBody>
          <a:bodyPr lIns="0" tIns="0" rIns="0" bIns="0"/>
          <a:lstStyle/>
          <a:p>
            <a:pPr algn="ctr">
              <a:lnSpc>
                <a:spcPct val="95000"/>
              </a:lnSpc>
              <a:tabLst>
                <a:tab pos="683419" algn="l"/>
                <a:tab pos="6128147" algn="r"/>
              </a:tabLst>
            </a:pPr>
            <a:r>
              <a:rPr lang="en-US" sz="2400" b="1" dirty="0">
                <a:solidFill>
                  <a:srgbClr val="0F034D"/>
                </a:solidFill>
                <a:latin typeface="Calibri" pitchFamily="34" charset="0"/>
              </a:rPr>
              <a:t>How the Drive Retirement Process Works (Non-SED Drives)</a:t>
            </a:r>
          </a:p>
        </p:txBody>
      </p:sp>
      <p:grpSp>
        <p:nvGrpSpPr>
          <p:cNvPr id="8" name="Group 24"/>
          <p:cNvGrpSpPr>
            <a:grpSpLocks/>
          </p:cNvGrpSpPr>
          <p:nvPr/>
        </p:nvGrpSpPr>
        <p:grpSpPr bwMode="auto">
          <a:xfrm>
            <a:off x="1891307" y="2767012"/>
            <a:ext cx="6143625" cy="1941910"/>
            <a:chOff x="498" y="2288"/>
            <a:chExt cx="5160" cy="1631"/>
          </a:xfrm>
        </p:grpSpPr>
        <p:sp>
          <p:nvSpPr>
            <p:cNvPr id="231458" name="Text Box 34"/>
            <p:cNvSpPr txBox="1">
              <a:spLocks noChangeArrowheads="1"/>
            </p:cNvSpPr>
            <p:nvPr/>
          </p:nvSpPr>
          <p:spPr bwMode="auto">
            <a:xfrm>
              <a:off x="531" y="3745"/>
              <a:ext cx="3607" cy="174"/>
            </a:xfrm>
            <a:prstGeom prst="rect">
              <a:avLst/>
            </a:prstGeom>
            <a:noFill/>
            <a:ln w="12700">
              <a:noFill/>
              <a:miter lim="800000"/>
              <a:headEnd/>
              <a:tailEnd/>
            </a:ln>
            <a:effectLst>
              <a:prstShdw prst="shdw17" dist="17961" dir="2700000">
                <a:schemeClr val="tx2">
                  <a:gamma/>
                  <a:shade val="60000"/>
                  <a:invGamma/>
                </a:schemeClr>
              </a:prstShdw>
            </a:effectLst>
          </p:spPr>
          <p:txBody>
            <a:bodyPr wrap="square">
              <a:spAutoFit/>
            </a:bodyPr>
            <a:lstStyle/>
            <a:p>
              <a:pPr marL="176213" indent="-176213">
                <a:spcBef>
                  <a:spcPct val="50000"/>
                </a:spcBef>
                <a:defRPr/>
              </a:pPr>
              <a:r>
                <a:rPr lang="en-US" sz="750" dirty="0">
                  <a:latin typeface="Arial" charset="0"/>
                  <a:ea typeface="ＭＳ Ｐゴシック" charset="-128"/>
                </a:rPr>
                <a:t>1.  </a:t>
              </a:r>
              <a:r>
                <a:rPr lang="en-US" sz="750" dirty="0">
                  <a:latin typeface="Arial" charset="0"/>
                  <a:ea typeface="ＭＳ Ｐゴシック" charset="-128"/>
                  <a:hlinkClick r:id="rId4"/>
                </a:rPr>
                <a:t>http://www.usatoday.com/tech/news/computersecurity/2008-01-18-penney-data-breach_</a:t>
              </a:r>
              <a:endParaRPr lang="en-US" sz="750" dirty="0">
                <a:latin typeface="Arial" charset="0"/>
                <a:ea typeface="ＭＳ Ｐゴシック" charset="-128"/>
              </a:endParaRPr>
            </a:p>
          </p:txBody>
        </p:sp>
        <p:sp>
          <p:nvSpPr>
            <p:cNvPr id="231460" name="Text Box 36"/>
            <p:cNvSpPr txBox="1">
              <a:spLocks noChangeArrowheads="1"/>
            </p:cNvSpPr>
            <p:nvPr/>
          </p:nvSpPr>
          <p:spPr bwMode="auto">
            <a:xfrm>
              <a:off x="498" y="2288"/>
              <a:ext cx="3086" cy="388"/>
            </a:xfrm>
            <a:prstGeom prst="rect">
              <a:avLst/>
            </a:prstGeom>
            <a:noFill/>
            <a:ln w="12700">
              <a:noFill/>
              <a:miter lim="800000"/>
              <a:headEnd/>
              <a:tailEnd/>
            </a:ln>
            <a:effectLst>
              <a:prstShdw prst="shdw17" dist="17961" dir="2700000">
                <a:schemeClr val="tx2">
                  <a:gamma/>
                  <a:shade val="60000"/>
                  <a:invGamma/>
                </a:schemeClr>
              </a:prstShdw>
            </a:effectLst>
          </p:spPr>
          <p:txBody>
            <a:bodyPr>
              <a:spAutoFit/>
            </a:bodyPr>
            <a:lstStyle/>
            <a:p>
              <a:pPr algn="ctr">
                <a:spcBef>
                  <a:spcPct val="50000"/>
                </a:spcBef>
                <a:defRPr/>
              </a:pPr>
              <a:r>
                <a:rPr lang="en-US" sz="2400" b="1">
                  <a:solidFill>
                    <a:schemeClr val="accent1"/>
                  </a:solidFill>
                  <a:latin typeface="Arial" charset="0"/>
                  <a:ea typeface="ＭＳ Ｐゴシック" pitchFamily="34" charset="-128"/>
                </a:rPr>
                <a:t>People make mistakes</a:t>
              </a:r>
            </a:p>
          </p:txBody>
        </p:sp>
        <p:grpSp>
          <p:nvGrpSpPr>
            <p:cNvPr id="9" name="Group 49"/>
            <p:cNvGrpSpPr>
              <a:grpSpLocks/>
            </p:cNvGrpSpPr>
            <p:nvPr/>
          </p:nvGrpSpPr>
          <p:grpSpPr bwMode="auto">
            <a:xfrm>
              <a:off x="632" y="2660"/>
              <a:ext cx="2928" cy="1002"/>
              <a:chOff x="749" y="2080"/>
              <a:chExt cx="2928" cy="1002"/>
            </a:xfrm>
          </p:grpSpPr>
          <p:sp>
            <p:nvSpPr>
              <p:cNvPr id="31777" name="Rectangle 31"/>
              <p:cNvSpPr>
                <a:spLocks noChangeArrowheads="1"/>
              </p:cNvSpPr>
              <p:nvPr/>
            </p:nvSpPr>
            <p:spPr bwMode="auto">
              <a:xfrm>
                <a:off x="889" y="2410"/>
                <a:ext cx="2568" cy="330"/>
              </a:xfrm>
              <a:prstGeom prst="rect">
                <a:avLst/>
              </a:prstGeom>
              <a:gradFill rotWithShape="1">
                <a:gsLst>
                  <a:gs pos="0">
                    <a:srgbClr val="DDDDDD"/>
                  </a:gs>
                  <a:gs pos="50000">
                    <a:srgbClr val="FDFDFD"/>
                  </a:gs>
                  <a:gs pos="100000">
                    <a:srgbClr val="DDDDDD"/>
                  </a:gs>
                </a:gsLst>
                <a:lin ang="2700000" scaled="1"/>
              </a:gradFill>
              <a:ln w="12700" algn="ctr">
                <a:noFill/>
                <a:miter lim="800000"/>
                <a:headEnd/>
                <a:tailEnd/>
              </a:ln>
            </p:spPr>
            <p:txBody>
              <a:bodyPr anchor="ctr">
                <a:spAutoFit/>
              </a:bodyPr>
              <a:lstStyle/>
              <a:p>
                <a:pPr>
                  <a:spcBef>
                    <a:spcPct val="50000"/>
                  </a:spcBef>
                </a:pPr>
                <a:endParaRPr lang="en-US" sz="1950">
                  <a:latin typeface="Calibri" pitchFamily="34" charset="0"/>
                </a:endParaRPr>
              </a:p>
            </p:txBody>
          </p:sp>
          <p:sp>
            <p:nvSpPr>
              <p:cNvPr id="31778" name="Text Box 32"/>
              <p:cNvSpPr txBox="1">
                <a:spLocks noChangeArrowheads="1"/>
              </p:cNvSpPr>
              <p:nvPr/>
            </p:nvSpPr>
            <p:spPr bwMode="auto">
              <a:xfrm>
                <a:off x="1123" y="2820"/>
                <a:ext cx="2322" cy="262"/>
              </a:xfrm>
              <a:prstGeom prst="rect">
                <a:avLst/>
              </a:prstGeom>
              <a:noFill/>
              <a:ln w="12700">
                <a:noFill/>
                <a:miter lim="800000"/>
                <a:headEnd/>
                <a:tailEnd/>
              </a:ln>
            </p:spPr>
            <p:txBody>
              <a:bodyPr>
                <a:spAutoFit/>
              </a:bodyPr>
              <a:lstStyle/>
              <a:p>
                <a:pPr>
                  <a:lnSpc>
                    <a:spcPct val="95000"/>
                  </a:lnSpc>
                </a:pPr>
                <a:r>
                  <a:rPr lang="en-US" sz="750" b="1" i="1" dirty="0">
                    <a:solidFill>
                      <a:schemeClr val="tx2"/>
                    </a:solidFill>
                    <a:latin typeface="Calibri" pitchFamily="34" charset="0"/>
                  </a:rPr>
                  <a:t>which lost a tape with 150,000 Social Security numbers</a:t>
                </a:r>
              </a:p>
              <a:p>
                <a:pPr>
                  <a:lnSpc>
                    <a:spcPct val="95000"/>
                  </a:lnSpc>
                </a:pPr>
                <a:r>
                  <a:rPr lang="en-US" sz="750" b="1" i="1" dirty="0">
                    <a:solidFill>
                      <a:schemeClr val="tx2"/>
                    </a:solidFill>
                    <a:latin typeface="Calibri" pitchFamily="34" charset="0"/>
                  </a:rPr>
                  <a:t>stored at an Iron Mountain warehouse, October 2007</a:t>
                </a:r>
                <a:r>
                  <a:rPr lang="en-US" sz="750" b="1" i="1" baseline="30000" dirty="0">
                    <a:solidFill>
                      <a:schemeClr val="tx2"/>
                    </a:solidFill>
                    <a:latin typeface="Calibri" pitchFamily="34" charset="0"/>
                  </a:rPr>
                  <a:t>1</a:t>
                </a:r>
              </a:p>
            </p:txBody>
          </p:sp>
          <p:sp>
            <p:nvSpPr>
              <p:cNvPr id="31779" name="Text Box 33"/>
              <p:cNvSpPr txBox="1">
                <a:spLocks noChangeArrowheads="1"/>
              </p:cNvSpPr>
              <p:nvPr/>
            </p:nvSpPr>
            <p:spPr bwMode="auto">
              <a:xfrm>
                <a:off x="749" y="2080"/>
                <a:ext cx="2928" cy="581"/>
              </a:xfrm>
              <a:prstGeom prst="rect">
                <a:avLst/>
              </a:prstGeom>
              <a:noFill/>
              <a:ln w="12700" algn="ctr">
                <a:noFill/>
                <a:miter lim="800000"/>
                <a:headEnd/>
                <a:tailEnd/>
              </a:ln>
            </p:spPr>
            <p:txBody>
              <a:bodyPr>
                <a:spAutoFit/>
              </a:bodyPr>
              <a:lstStyle/>
              <a:p>
                <a:pPr>
                  <a:lnSpc>
                    <a:spcPct val="95000"/>
                  </a:lnSpc>
                </a:pPr>
                <a:r>
                  <a:rPr lang="en-US" sz="1350" b="1" dirty="0">
                    <a:latin typeface="Calibri" pitchFamily="34" charset="0"/>
                  </a:rPr>
                  <a:t>“</a:t>
                </a:r>
                <a:r>
                  <a:rPr lang="en-US" sz="1350" dirty="0">
                    <a:solidFill>
                      <a:schemeClr val="tx2"/>
                    </a:solidFill>
                    <a:latin typeface="Calibri" pitchFamily="34" charset="0"/>
                  </a:rPr>
                  <a:t>Because of the volume of information we</a:t>
                </a:r>
              </a:p>
              <a:p>
                <a:pPr>
                  <a:lnSpc>
                    <a:spcPct val="95000"/>
                  </a:lnSpc>
                </a:pPr>
                <a:r>
                  <a:rPr lang="en-US" sz="1350" dirty="0">
                    <a:solidFill>
                      <a:schemeClr val="tx2"/>
                    </a:solidFill>
                    <a:latin typeface="Calibri" pitchFamily="34" charset="0"/>
                  </a:rPr>
                  <a:t>handle and </a:t>
                </a:r>
                <a:r>
                  <a:rPr lang="en-US" sz="1350" b="1" dirty="0">
                    <a:solidFill>
                      <a:schemeClr val="hlink"/>
                    </a:solidFill>
                    <a:latin typeface="Calibri" pitchFamily="34" charset="0"/>
                  </a:rPr>
                  <a:t>the fact people are involved,</a:t>
                </a:r>
              </a:p>
              <a:p>
                <a:pPr>
                  <a:lnSpc>
                    <a:spcPct val="95000"/>
                  </a:lnSpc>
                </a:pPr>
                <a:r>
                  <a:rPr lang="en-US" sz="1350" b="1" dirty="0">
                    <a:solidFill>
                      <a:schemeClr val="hlink"/>
                    </a:solidFill>
                    <a:latin typeface="Calibri" pitchFamily="34" charset="0"/>
                  </a:rPr>
                  <a:t>we have occasionally made mistakes</a:t>
                </a:r>
                <a:r>
                  <a:rPr lang="en-US" sz="1350" dirty="0">
                    <a:latin typeface="Calibri" pitchFamily="34" charset="0"/>
                  </a:rPr>
                  <a:t>.</a:t>
                </a:r>
                <a:r>
                  <a:rPr lang="en-US" sz="2100" b="1" baseline="-2000" dirty="0">
                    <a:latin typeface="Calibri" pitchFamily="34" charset="0"/>
                  </a:rPr>
                  <a:t>”</a:t>
                </a:r>
              </a:p>
            </p:txBody>
          </p:sp>
          <p:pic>
            <p:nvPicPr>
              <p:cNvPr id="31780" name="Picture 38" descr="Iron%2520Mountain%2520logo%25202">
                <a:hlinkClick r:id="rId4"/>
              </p:cNvPr>
              <p:cNvPicPr>
                <a:picLocks noChangeAspect="1" noChangeArrowheads="1"/>
              </p:cNvPicPr>
              <p:nvPr/>
            </p:nvPicPr>
            <p:blipFill>
              <a:blip r:embed="rId5" cstate="print"/>
              <a:srcRect/>
              <a:stretch>
                <a:fillRect/>
              </a:stretch>
            </p:blipFill>
            <p:spPr bwMode="auto">
              <a:xfrm>
                <a:off x="2593" y="2604"/>
                <a:ext cx="786" cy="227"/>
              </a:xfrm>
              <a:prstGeom prst="rect">
                <a:avLst/>
              </a:prstGeom>
              <a:noFill/>
              <a:ln w="9525">
                <a:noFill/>
                <a:miter lim="800000"/>
                <a:headEnd/>
                <a:tailEnd/>
              </a:ln>
            </p:spPr>
          </p:pic>
        </p:grpSp>
        <p:sp>
          <p:nvSpPr>
            <p:cNvPr id="31776" name="Rectangle 40"/>
            <p:cNvSpPr>
              <a:spLocks noChangeArrowheads="1"/>
            </p:cNvSpPr>
            <p:nvPr/>
          </p:nvSpPr>
          <p:spPr bwMode="auto">
            <a:xfrm>
              <a:off x="3714" y="3136"/>
              <a:ext cx="1944" cy="659"/>
            </a:xfrm>
            <a:prstGeom prst="rect">
              <a:avLst/>
            </a:prstGeom>
            <a:gradFill rotWithShape="1">
              <a:gsLst>
                <a:gs pos="0">
                  <a:srgbClr val="D7D7D7"/>
                </a:gs>
                <a:gs pos="50000">
                  <a:srgbClr val="FFFFFF"/>
                </a:gs>
                <a:gs pos="100000">
                  <a:srgbClr val="D7D7D7"/>
                </a:gs>
              </a:gsLst>
              <a:lin ang="2700000" scaled="1"/>
            </a:gradFill>
            <a:ln w="12700">
              <a:noFill/>
              <a:miter lim="800000"/>
              <a:headEnd/>
              <a:tailEnd/>
            </a:ln>
          </p:spPr>
          <p:txBody>
            <a:bodyPr>
              <a:spAutoFit/>
            </a:bodyPr>
            <a:lstStyle/>
            <a:p>
              <a:pPr>
                <a:spcBef>
                  <a:spcPct val="50000"/>
                </a:spcBef>
              </a:pPr>
              <a:r>
                <a:rPr lang="en-US" sz="750" b="1" dirty="0">
                  <a:solidFill>
                    <a:srgbClr val="0070C0"/>
                  </a:solidFill>
                  <a:latin typeface="Calibri" pitchFamily="34" charset="0"/>
                </a:rPr>
                <a:t>99% of Shuttle Columbia's hard drive data recovered from crash site</a:t>
              </a:r>
              <a:r>
                <a:rPr lang="en-US" sz="750" dirty="0">
                  <a:solidFill>
                    <a:srgbClr val="0070C0"/>
                  </a:solidFill>
                  <a:latin typeface="Calibri" pitchFamily="34" charset="0"/>
                </a:rPr>
                <a:t> </a:t>
              </a:r>
            </a:p>
            <a:p>
              <a:pPr algn="l">
                <a:spcBef>
                  <a:spcPct val="50000"/>
                </a:spcBef>
              </a:pPr>
              <a:r>
                <a:rPr lang="en-US" sz="600" b="1" dirty="0">
                  <a:solidFill>
                    <a:schemeClr val="tx2"/>
                  </a:solidFill>
                  <a:latin typeface="Calibri" pitchFamily="34" charset="0"/>
                </a:rPr>
                <a:t>Data recovery specialists at Kroll </a:t>
              </a:r>
              <a:r>
                <a:rPr lang="en-US" sz="600" b="1" dirty="0" err="1">
                  <a:solidFill>
                    <a:schemeClr val="tx2"/>
                  </a:solidFill>
                  <a:latin typeface="Calibri" pitchFamily="34" charset="0"/>
                </a:rPr>
                <a:t>Ontrack</a:t>
              </a:r>
              <a:r>
                <a:rPr lang="en-US" sz="600" b="1" dirty="0">
                  <a:solidFill>
                    <a:schemeClr val="tx2"/>
                  </a:solidFill>
                  <a:latin typeface="Calibri" pitchFamily="34" charset="0"/>
                </a:rPr>
                <a:t> Inc. retrieved 99% of the information stored on the charred Seagate hard drive's platters over a two day period. </a:t>
              </a:r>
            </a:p>
            <a:p>
              <a:pPr algn="l">
                <a:spcBef>
                  <a:spcPct val="50000"/>
                </a:spcBef>
              </a:pPr>
              <a:r>
                <a:rPr lang="en-US" sz="600" b="1" dirty="0">
                  <a:latin typeface="Calibri" pitchFamily="34" charset="0"/>
                </a:rPr>
                <a:t>-  May 7, 2008 (Computerworld)</a:t>
              </a:r>
              <a:r>
                <a:rPr lang="en-US" sz="600" dirty="0">
                  <a:latin typeface="Calibri" pitchFamily="34" charset="0"/>
                </a:rPr>
                <a:t> </a:t>
              </a:r>
            </a:p>
          </p:txBody>
        </p:sp>
      </p:grpSp>
      <p:sp>
        <p:nvSpPr>
          <p:cNvPr id="31755" name="Line 14"/>
          <p:cNvSpPr>
            <a:spLocks noChangeShapeType="1"/>
          </p:cNvSpPr>
          <p:nvPr/>
        </p:nvSpPr>
        <p:spPr bwMode="auto">
          <a:xfrm rot="435192">
            <a:off x="2614613" y="1212056"/>
            <a:ext cx="48816" cy="19050"/>
          </a:xfrm>
          <a:prstGeom prst="line">
            <a:avLst/>
          </a:prstGeom>
          <a:noFill/>
          <a:ln w="57150">
            <a:solidFill>
              <a:schemeClr val="bg1"/>
            </a:solidFill>
            <a:round/>
            <a:headEnd/>
            <a:tailEnd/>
          </a:ln>
        </p:spPr>
        <p:txBody>
          <a:bodyPr wrap="none" anchor="ctr">
            <a:spAutoFit/>
          </a:bodyPr>
          <a:lstStyle/>
          <a:p>
            <a:endParaRPr lang="en-US" sz="1350"/>
          </a:p>
        </p:txBody>
      </p:sp>
      <p:grpSp>
        <p:nvGrpSpPr>
          <p:cNvPr id="10" name="Group 34"/>
          <p:cNvGrpSpPr>
            <a:grpSpLocks/>
          </p:cNvGrpSpPr>
          <p:nvPr/>
        </p:nvGrpSpPr>
        <p:grpSpPr bwMode="auto">
          <a:xfrm>
            <a:off x="1341835" y="1172767"/>
            <a:ext cx="1179909" cy="1194196"/>
            <a:chOff x="167" y="985"/>
            <a:chExt cx="991" cy="1003"/>
          </a:xfrm>
        </p:grpSpPr>
        <p:sp>
          <p:nvSpPr>
            <p:cNvPr id="31770" name="Text Box 2"/>
            <p:cNvSpPr txBox="1">
              <a:spLocks noChangeArrowheads="1"/>
            </p:cNvSpPr>
            <p:nvPr/>
          </p:nvSpPr>
          <p:spPr bwMode="auto">
            <a:xfrm>
              <a:off x="167" y="1442"/>
              <a:ext cx="897" cy="113"/>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a:solidFill>
                    <a:srgbClr val="333333"/>
                  </a:solidFill>
                  <a:latin typeface="Calibri" pitchFamily="34" charset="0"/>
                </a:rPr>
                <a:t>Retire Drive</a:t>
              </a:r>
            </a:p>
          </p:txBody>
        </p:sp>
        <p:pic>
          <p:nvPicPr>
            <p:cNvPr id="31771" name="Picture 30" descr="new-zealand-power-plug"/>
            <p:cNvPicPr>
              <a:picLocks noChangeAspect="1" noChangeArrowheads="1"/>
            </p:cNvPicPr>
            <p:nvPr/>
          </p:nvPicPr>
          <p:blipFill>
            <a:blip r:embed="rId6" cstate="print"/>
            <a:srcRect/>
            <a:stretch>
              <a:fillRect/>
            </a:stretch>
          </p:blipFill>
          <p:spPr bwMode="auto">
            <a:xfrm>
              <a:off x="372" y="985"/>
              <a:ext cx="497" cy="373"/>
            </a:xfrm>
            <a:prstGeom prst="rect">
              <a:avLst/>
            </a:prstGeom>
            <a:noFill/>
            <a:ln w="9525">
              <a:noFill/>
              <a:miter lim="800000"/>
              <a:headEnd/>
              <a:tailEnd/>
            </a:ln>
          </p:spPr>
        </p:pic>
        <p:sp>
          <p:nvSpPr>
            <p:cNvPr id="31772" name="Text Box 62"/>
            <p:cNvSpPr txBox="1">
              <a:spLocks noChangeArrowheads="1"/>
            </p:cNvSpPr>
            <p:nvPr/>
          </p:nvSpPr>
          <p:spPr bwMode="auto">
            <a:xfrm>
              <a:off x="318" y="1620"/>
              <a:ext cx="840" cy="368"/>
            </a:xfrm>
            <a:prstGeom prst="rect">
              <a:avLst/>
            </a:prstGeom>
            <a:noFill/>
            <a:ln w="12700">
              <a:noFill/>
              <a:miter lim="800000"/>
              <a:headEnd/>
              <a:tailEnd/>
            </a:ln>
          </p:spPr>
          <p:txBody>
            <a:bodyPr>
              <a:spAutoFit/>
            </a:bodyPr>
            <a:lstStyle/>
            <a:p>
              <a:pPr>
                <a:buFontTx/>
                <a:buChar char="•"/>
              </a:pPr>
              <a:r>
                <a:rPr lang="en-US" sz="750" dirty="0">
                  <a:latin typeface="Calibri" pitchFamily="34" charset="0"/>
                </a:rPr>
                <a:t> </a:t>
              </a:r>
              <a:r>
                <a:rPr lang="en-US" sz="750" dirty="0">
                  <a:solidFill>
                    <a:schemeClr val="tx2"/>
                  </a:solidFill>
                  <a:latin typeface="Calibri" pitchFamily="34" charset="0"/>
                </a:rPr>
                <a:t>Replace</a:t>
              </a:r>
            </a:p>
            <a:p>
              <a:pPr>
                <a:buFontTx/>
                <a:buChar char="•"/>
              </a:pPr>
              <a:r>
                <a:rPr lang="en-US" sz="750" dirty="0">
                  <a:solidFill>
                    <a:schemeClr val="tx2"/>
                  </a:solidFill>
                  <a:latin typeface="Calibri" pitchFamily="34" charset="0"/>
                </a:rPr>
                <a:t> Repair</a:t>
              </a:r>
            </a:p>
            <a:p>
              <a:pPr>
                <a:buFontTx/>
                <a:buChar char="•"/>
              </a:pPr>
              <a:r>
                <a:rPr lang="en-US" sz="750" dirty="0">
                  <a:solidFill>
                    <a:schemeClr val="tx2"/>
                  </a:solidFill>
                  <a:latin typeface="Calibri" pitchFamily="34" charset="0"/>
                </a:rPr>
                <a:t> Repurpose</a:t>
              </a:r>
            </a:p>
          </p:txBody>
        </p:sp>
      </p:grpSp>
      <p:grpSp>
        <p:nvGrpSpPr>
          <p:cNvPr id="11" name="Group 38"/>
          <p:cNvGrpSpPr>
            <a:grpSpLocks/>
          </p:cNvGrpSpPr>
          <p:nvPr/>
        </p:nvGrpSpPr>
        <p:grpSpPr bwMode="auto">
          <a:xfrm>
            <a:off x="5175649" y="857250"/>
            <a:ext cx="2825354" cy="2671763"/>
            <a:chOff x="3387" y="720"/>
            <a:chExt cx="2373" cy="2244"/>
          </a:xfrm>
        </p:grpSpPr>
        <p:sp>
          <p:nvSpPr>
            <p:cNvPr id="231453" name="AutoShape 29"/>
            <p:cNvSpPr>
              <a:spLocks noChangeArrowheads="1"/>
            </p:cNvSpPr>
            <p:nvPr/>
          </p:nvSpPr>
          <p:spPr bwMode="auto">
            <a:xfrm>
              <a:off x="5158" y="1686"/>
              <a:ext cx="220" cy="629"/>
            </a:xfrm>
            <a:prstGeom prst="rightArrow">
              <a:avLst>
                <a:gd name="adj1" fmla="val 52120"/>
                <a:gd name="adj2" fmla="val 66819"/>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sp>
          <p:nvSpPr>
            <p:cNvPr id="31759" name="Text Box 10"/>
            <p:cNvSpPr txBox="1">
              <a:spLocks noChangeArrowheads="1"/>
            </p:cNvSpPr>
            <p:nvPr/>
          </p:nvSpPr>
          <p:spPr bwMode="auto">
            <a:xfrm>
              <a:off x="4268" y="2025"/>
              <a:ext cx="873" cy="397"/>
            </a:xfrm>
            <a:prstGeom prst="rect">
              <a:avLst/>
            </a:prstGeom>
            <a:noFill/>
            <a:ln w="12700">
              <a:noFill/>
              <a:miter lim="800000"/>
              <a:headEnd/>
              <a:tailEnd/>
            </a:ln>
          </p:spPr>
          <p:txBody>
            <a:bodyPr>
              <a:spAutoFit/>
            </a:bodyPr>
            <a:lstStyle/>
            <a:p>
              <a:pPr>
                <a:spcBef>
                  <a:spcPct val="50000"/>
                </a:spcBef>
              </a:pPr>
              <a:r>
                <a:rPr lang="en-US" sz="825" dirty="0">
                  <a:solidFill>
                    <a:schemeClr val="tx2"/>
                  </a:solidFill>
                  <a:latin typeface="Calibri" pitchFamily="34" charset="0"/>
                </a:rPr>
                <a:t>Shredding  is environmentally hazardous </a:t>
              </a:r>
            </a:p>
          </p:txBody>
        </p:sp>
        <p:sp>
          <p:nvSpPr>
            <p:cNvPr id="231427" name="AutoShape 3"/>
            <p:cNvSpPr>
              <a:spLocks noChangeArrowheads="1"/>
            </p:cNvSpPr>
            <p:nvPr/>
          </p:nvSpPr>
          <p:spPr bwMode="auto">
            <a:xfrm>
              <a:off x="3387"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sp>
          <p:nvSpPr>
            <p:cNvPr id="31761" name="Text Box 9"/>
            <p:cNvSpPr txBox="1">
              <a:spLocks noChangeArrowheads="1"/>
            </p:cNvSpPr>
            <p:nvPr/>
          </p:nvSpPr>
          <p:spPr bwMode="auto">
            <a:xfrm>
              <a:off x="4268" y="2515"/>
              <a:ext cx="933" cy="397"/>
            </a:xfrm>
            <a:prstGeom prst="rect">
              <a:avLst/>
            </a:prstGeom>
            <a:noFill/>
            <a:ln w="12700">
              <a:noFill/>
              <a:miter lim="800000"/>
              <a:headEnd/>
              <a:tailEnd/>
            </a:ln>
          </p:spPr>
          <p:txBody>
            <a:bodyPr>
              <a:spAutoFit/>
            </a:bodyPr>
            <a:lstStyle/>
            <a:p>
              <a:pPr>
                <a:spcBef>
                  <a:spcPct val="50000"/>
                </a:spcBef>
              </a:pPr>
              <a:r>
                <a:rPr lang="en-US" sz="825" dirty="0">
                  <a:solidFill>
                    <a:schemeClr val="tx2"/>
                  </a:solidFill>
                  <a:latin typeface="Calibri" pitchFamily="34" charset="0"/>
                </a:rPr>
                <a:t>Not always as secure as shredding, but more fun</a:t>
              </a:r>
            </a:p>
          </p:txBody>
        </p:sp>
        <p:sp>
          <p:nvSpPr>
            <p:cNvPr id="31762" name="Text Box 11"/>
            <p:cNvSpPr txBox="1">
              <a:spLocks noChangeArrowheads="1"/>
            </p:cNvSpPr>
            <p:nvPr/>
          </p:nvSpPr>
          <p:spPr bwMode="auto">
            <a:xfrm>
              <a:off x="4268" y="1505"/>
              <a:ext cx="1012" cy="397"/>
            </a:xfrm>
            <a:prstGeom prst="rect">
              <a:avLst/>
            </a:prstGeom>
            <a:noFill/>
            <a:ln w="12700">
              <a:noFill/>
              <a:miter lim="800000"/>
              <a:headEnd/>
              <a:tailEnd/>
            </a:ln>
          </p:spPr>
          <p:txBody>
            <a:bodyPr>
              <a:spAutoFit/>
            </a:bodyPr>
            <a:lstStyle/>
            <a:p>
              <a:pPr>
                <a:spcBef>
                  <a:spcPct val="50000"/>
                </a:spcBef>
              </a:pPr>
              <a:r>
                <a:rPr lang="en-US" sz="825" dirty="0">
                  <a:solidFill>
                    <a:schemeClr val="tx2"/>
                  </a:solidFill>
                  <a:latin typeface="Calibri" pitchFamily="34" charset="0"/>
                </a:rPr>
                <a:t>Hard to ensure degauss strength matched drive type</a:t>
              </a:r>
            </a:p>
          </p:txBody>
        </p:sp>
        <p:sp>
          <p:nvSpPr>
            <p:cNvPr id="31763" name="Text Box 12"/>
            <p:cNvSpPr txBox="1">
              <a:spLocks noChangeArrowheads="1"/>
            </p:cNvSpPr>
            <p:nvPr/>
          </p:nvSpPr>
          <p:spPr bwMode="auto">
            <a:xfrm>
              <a:off x="4268" y="974"/>
              <a:ext cx="995" cy="461"/>
            </a:xfrm>
            <a:prstGeom prst="rect">
              <a:avLst/>
            </a:prstGeom>
            <a:noFill/>
            <a:ln w="12700">
              <a:noFill/>
              <a:miter lim="800000"/>
              <a:headEnd/>
              <a:tailEnd/>
            </a:ln>
          </p:spPr>
          <p:txBody>
            <a:bodyPr>
              <a:spAutoFit/>
            </a:bodyPr>
            <a:lstStyle/>
            <a:p>
              <a:pPr>
                <a:lnSpc>
                  <a:spcPct val="90000"/>
                </a:lnSpc>
              </a:pPr>
              <a:r>
                <a:rPr lang="en-US" sz="825" dirty="0">
                  <a:solidFill>
                    <a:schemeClr val="tx2"/>
                  </a:solidFill>
                  <a:latin typeface="Calibri" pitchFamily="34" charset="0"/>
                </a:rPr>
                <a:t>Overwriting takes days and there is no notification of completion from drive</a:t>
              </a:r>
            </a:p>
          </p:txBody>
        </p:sp>
        <p:pic>
          <p:nvPicPr>
            <p:cNvPr id="31764" name="Picture 25" descr="Hammer"/>
            <p:cNvPicPr>
              <a:picLocks noChangeAspect="1" noChangeArrowheads="1"/>
            </p:cNvPicPr>
            <p:nvPr/>
          </p:nvPicPr>
          <p:blipFill>
            <a:blip r:embed="rId7" cstate="print"/>
            <a:srcRect/>
            <a:stretch>
              <a:fillRect/>
            </a:stretch>
          </p:blipFill>
          <p:spPr bwMode="auto">
            <a:xfrm>
              <a:off x="3716" y="2494"/>
              <a:ext cx="597" cy="470"/>
            </a:xfrm>
            <a:prstGeom prst="rect">
              <a:avLst/>
            </a:prstGeom>
            <a:noFill/>
            <a:ln w="9525">
              <a:noFill/>
              <a:miter lim="800000"/>
              <a:headEnd/>
              <a:tailEnd/>
            </a:ln>
          </p:spPr>
        </p:pic>
        <p:pic>
          <p:nvPicPr>
            <p:cNvPr id="31765" name="Picture 26" descr="Software"/>
            <p:cNvPicPr>
              <a:picLocks noChangeAspect="1" noChangeArrowheads="1"/>
            </p:cNvPicPr>
            <p:nvPr/>
          </p:nvPicPr>
          <p:blipFill>
            <a:blip r:embed="rId8" cstate="print"/>
            <a:srcRect/>
            <a:stretch>
              <a:fillRect/>
            </a:stretch>
          </p:blipFill>
          <p:spPr bwMode="auto">
            <a:xfrm>
              <a:off x="3779" y="962"/>
              <a:ext cx="470" cy="470"/>
            </a:xfrm>
            <a:prstGeom prst="rect">
              <a:avLst/>
            </a:prstGeom>
            <a:noFill/>
            <a:ln w="9525">
              <a:noFill/>
              <a:miter lim="800000"/>
              <a:headEnd/>
              <a:tailEnd/>
            </a:ln>
          </p:spPr>
        </p:pic>
        <p:pic>
          <p:nvPicPr>
            <p:cNvPr id="31766" name="Picture 27" descr="Magnet"/>
            <p:cNvPicPr>
              <a:picLocks noChangeAspect="1" noChangeArrowheads="1"/>
            </p:cNvPicPr>
            <p:nvPr/>
          </p:nvPicPr>
          <p:blipFill>
            <a:blip r:embed="rId9" cstate="print"/>
            <a:srcRect/>
            <a:stretch>
              <a:fillRect/>
            </a:stretch>
          </p:blipFill>
          <p:spPr bwMode="auto">
            <a:xfrm>
              <a:off x="3651" y="1417"/>
              <a:ext cx="727" cy="561"/>
            </a:xfrm>
            <a:prstGeom prst="rect">
              <a:avLst/>
            </a:prstGeom>
            <a:noFill/>
            <a:ln w="9525">
              <a:noFill/>
              <a:miter lim="800000"/>
              <a:headEnd/>
              <a:tailEnd/>
            </a:ln>
          </p:spPr>
        </p:pic>
        <p:pic>
          <p:nvPicPr>
            <p:cNvPr id="31767" name="Picture 28" descr="ShredMachine2"/>
            <p:cNvPicPr>
              <a:picLocks noChangeAspect="1" noChangeArrowheads="1"/>
            </p:cNvPicPr>
            <p:nvPr/>
          </p:nvPicPr>
          <p:blipFill>
            <a:blip r:embed="rId10" cstate="print"/>
            <a:srcRect/>
            <a:stretch>
              <a:fillRect/>
            </a:stretch>
          </p:blipFill>
          <p:spPr bwMode="auto">
            <a:xfrm>
              <a:off x="3779" y="1983"/>
              <a:ext cx="470" cy="471"/>
            </a:xfrm>
            <a:prstGeom prst="rect">
              <a:avLst/>
            </a:prstGeom>
            <a:noFill/>
            <a:ln w="9525">
              <a:noFill/>
              <a:miter lim="800000"/>
              <a:headEnd/>
              <a:tailEnd/>
            </a:ln>
          </p:spPr>
        </p:pic>
        <p:sp>
          <p:nvSpPr>
            <p:cNvPr id="31768" name="Text Box 49"/>
            <p:cNvSpPr txBox="1">
              <a:spLocks noChangeArrowheads="1"/>
            </p:cNvSpPr>
            <p:nvPr/>
          </p:nvSpPr>
          <p:spPr bwMode="auto">
            <a:xfrm>
              <a:off x="3792" y="720"/>
              <a:ext cx="1671" cy="252"/>
            </a:xfrm>
            <a:prstGeom prst="rect">
              <a:avLst/>
            </a:prstGeom>
            <a:noFill/>
            <a:ln w="12700">
              <a:noFill/>
              <a:miter lim="800000"/>
              <a:headEnd/>
              <a:tailEnd/>
            </a:ln>
          </p:spPr>
          <p:txBody>
            <a:bodyPr>
              <a:spAutoFit/>
            </a:bodyPr>
            <a:lstStyle/>
            <a:p>
              <a:pPr algn="ctr">
                <a:spcBef>
                  <a:spcPct val="50000"/>
                </a:spcBef>
              </a:pPr>
              <a:r>
                <a:rPr lang="en-US" sz="1350" b="1">
                  <a:solidFill>
                    <a:schemeClr val="tx2"/>
                  </a:solidFill>
                  <a:latin typeface="Calibri" pitchFamily="34" charset="0"/>
                </a:rPr>
                <a:t>Retirement Options</a:t>
              </a:r>
            </a:p>
          </p:txBody>
        </p:sp>
        <p:sp>
          <p:nvSpPr>
            <p:cNvPr id="31769" name="Text Box 50"/>
            <p:cNvSpPr txBox="1">
              <a:spLocks noChangeArrowheads="1"/>
            </p:cNvSpPr>
            <p:nvPr/>
          </p:nvSpPr>
          <p:spPr bwMode="auto">
            <a:xfrm rot="16200000">
              <a:off x="4603" y="1793"/>
              <a:ext cx="2055" cy="259"/>
            </a:xfrm>
            <a:prstGeom prst="rect">
              <a:avLst/>
            </a:prstGeom>
            <a:solidFill>
              <a:schemeClr val="bg2">
                <a:alpha val="25098"/>
              </a:schemeClr>
            </a:solidFill>
            <a:ln w="12700">
              <a:solidFill>
                <a:srgbClr val="0085A1"/>
              </a:solidFill>
              <a:prstDash val="sysDot"/>
              <a:miter lim="800000"/>
              <a:headEnd/>
              <a:tailEnd/>
            </a:ln>
          </p:spPr>
          <p:txBody>
            <a:bodyPr vert="eaVert" anchor="ctr" anchorCtr="1">
              <a:spAutoFit/>
            </a:bodyPr>
            <a:lstStyle/>
            <a:p>
              <a:pPr algn="ctr">
                <a:spcBef>
                  <a:spcPct val="50000"/>
                </a:spcBef>
              </a:pPr>
              <a:r>
                <a:rPr lang="en-US" sz="2100" b="1">
                  <a:solidFill>
                    <a:srgbClr val="009999"/>
                  </a:solidFill>
                  <a:latin typeface="Calibri" pitchFamily="34" charset="0"/>
                </a:rPr>
                <a:t>SECURE</a:t>
              </a:r>
              <a:br>
                <a:rPr lang="en-US" sz="2100" b="1">
                  <a:solidFill>
                    <a:srgbClr val="009999"/>
                  </a:solidFill>
                  <a:latin typeface="Calibri" pitchFamily="34" charset="0"/>
                </a:rPr>
              </a:br>
              <a:r>
                <a:rPr lang="en-US" sz="2100" b="1">
                  <a:solidFill>
                    <a:srgbClr val="009999"/>
                  </a:solidFill>
                  <a:latin typeface="Calibri" pitchFamily="34" charset="0"/>
                </a:rPr>
                <a:t>?</a:t>
              </a:r>
            </a:p>
          </p:txBody>
        </p:sp>
      </p:grpSp>
      <p:sp>
        <p:nvSpPr>
          <p:cNvPr id="12" name="TextBox 11"/>
          <p:cNvSpPr txBox="1"/>
          <p:nvPr/>
        </p:nvSpPr>
        <p:spPr>
          <a:xfrm>
            <a:off x="3324226" y="4849417"/>
            <a:ext cx="1851422"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Tree>
    <p:extLst>
      <p:ext uri="{BB962C8B-B14F-4D97-AF65-F5344CB8AC3E}">
        <p14:creationId xmlns:p14="http://schemas.microsoft.com/office/powerpoint/2010/main" val="28109830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142999" y="263130"/>
            <a:ext cx="7183041" cy="469106"/>
          </a:xfrm>
          <a:noFill/>
          <a:ln>
            <a:miter lim="800000"/>
            <a:headEnd/>
            <a:tailEnd/>
          </a:ln>
        </p:spPr>
        <p:txBody>
          <a:bodyPr vert="horz" wrap="square" lIns="68580" tIns="34290" rIns="68580" bIns="34290" numCol="1" rtlCol="0" anchor="t" anchorCtr="0" compatLnSpc="1">
            <a:prstTxWarp prst="textNoShape">
              <a:avLst/>
            </a:prstTxWarp>
            <a:normAutofit fontScale="90000"/>
          </a:bodyPr>
          <a:lstStyle/>
          <a:p>
            <a:pPr eaLnBrk="1" hangingPunct="1"/>
            <a:r>
              <a:rPr lang="en-US" sz="2400" dirty="0">
                <a:solidFill>
                  <a:srgbClr val="0F034D"/>
                </a:solidFill>
              </a:rPr>
              <a:t>Disposal Options Are Riddled with Shortcomings </a:t>
            </a:r>
          </a:p>
        </p:txBody>
      </p:sp>
      <p:pic>
        <p:nvPicPr>
          <p:cNvPr id="32771" name="Picture 3" descr="Windows XP: Format Disk: Options"/>
          <p:cNvPicPr>
            <a:picLocks noChangeAspect="1" noChangeArrowheads="1"/>
          </p:cNvPicPr>
          <p:nvPr/>
        </p:nvPicPr>
        <p:blipFill>
          <a:blip r:embed="rId3" cstate="print"/>
          <a:srcRect/>
          <a:stretch>
            <a:fillRect/>
          </a:stretch>
        </p:blipFill>
        <p:spPr bwMode="auto">
          <a:xfrm>
            <a:off x="1764506" y="923926"/>
            <a:ext cx="525066" cy="917972"/>
          </a:xfrm>
          <a:prstGeom prst="rect">
            <a:avLst/>
          </a:prstGeom>
          <a:noFill/>
          <a:ln w="9525">
            <a:noFill/>
            <a:miter lim="800000"/>
            <a:headEnd/>
            <a:tailEnd/>
          </a:ln>
        </p:spPr>
      </p:pic>
      <p:sp>
        <p:nvSpPr>
          <p:cNvPr id="32772" name="Rectangle 4"/>
          <p:cNvSpPr>
            <a:spLocks noChangeArrowheads="1"/>
          </p:cNvSpPr>
          <p:nvPr/>
        </p:nvSpPr>
        <p:spPr bwMode="auto">
          <a:xfrm>
            <a:off x="2561036" y="971550"/>
            <a:ext cx="1712119" cy="729854"/>
          </a:xfrm>
          <a:prstGeom prst="rect">
            <a:avLst/>
          </a:prstGeom>
          <a:noFill/>
          <a:ln w="9525">
            <a:noFill/>
            <a:miter lim="800000"/>
            <a:headEnd/>
            <a:tailEnd/>
          </a:ln>
        </p:spPr>
        <p:txBody>
          <a:bodyPr lIns="0" tIns="0" rIns="0" bIns="0"/>
          <a:lstStyle/>
          <a:p>
            <a:pPr algn="l">
              <a:lnSpc>
                <a:spcPct val="90000"/>
              </a:lnSpc>
              <a:spcBef>
                <a:spcPct val="30000"/>
              </a:spcBef>
            </a:pPr>
            <a:r>
              <a:rPr lang="en-US" sz="1200" b="1" dirty="0">
                <a:solidFill>
                  <a:srgbClr val="091F8D"/>
                </a:solidFill>
                <a:latin typeface="Calibri" pitchFamily="34" charset="0"/>
              </a:rPr>
              <a:t>Formatting the drive or deleting the data</a:t>
            </a:r>
          </a:p>
          <a:p>
            <a:pPr marL="216694" lvl="1" indent="-129779">
              <a:lnSpc>
                <a:spcPct val="90000"/>
              </a:lnSpc>
              <a:spcBef>
                <a:spcPct val="30000"/>
              </a:spcBef>
              <a:buClr>
                <a:schemeClr val="tx2"/>
              </a:buClr>
              <a:buFontTx/>
              <a:buChar char="•"/>
            </a:pPr>
            <a:r>
              <a:rPr lang="en-US" sz="975" i="1" dirty="0">
                <a:solidFill>
                  <a:schemeClr val="tx2"/>
                </a:solidFill>
                <a:latin typeface="Calibri" pitchFamily="34" charset="0"/>
              </a:rPr>
              <a:t>Doesn’t remove the data - data is still readable</a:t>
            </a:r>
          </a:p>
        </p:txBody>
      </p:sp>
      <p:pic>
        <p:nvPicPr>
          <p:cNvPr id="32773" name="Picture 5" descr="file-shredder"/>
          <p:cNvPicPr>
            <a:picLocks noChangeAspect="1" noChangeArrowheads="1"/>
          </p:cNvPicPr>
          <p:nvPr/>
        </p:nvPicPr>
        <p:blipFill>
          <a:blip r:embed="rId4" cstate="print"/>
          <a:srcRect/>
          <a:stretch>
            <a:fillRect/>
          </a:stretch>
        </p:blipFill>
        <p:spPr bwMode="auto">
          <a:xfrm>
            <a:off x="4594622" y="1009650"/>
            <a:ext cx="856059" cy="738188"/>
          </a:xfrm>
          <a:prstGeom prst="rect">
            <a:avLst/>
          </a:prstGeom>
          <a:noFill/>
          <a:ln w="9525">
            <a:noFill/>
            <a:miter lim="800000"/>
            <a:headEnd/>
            <a:tailEnd/>
          </a:ln>
        </p:spPr>
      </p:pic>
      <p:sp>
        <p:nvSpPr>
          <p:cNvPr id="32774" name="Rectangle 6"/>
          <p:cNvSpPr>
            <a:spLocks noChangeArrowheads="1"/>
          </p:cNvSpPr>
          <p:nvPr/>
        </p:nvSpPr>
        <p:spPr bwMode="auto">
          <a:xfrm>
            <a:off x="5634039" y="914400"/>
            <a:ext cx="2046685" cy="748904"/>
          </a:xfrm>
          <a:prstGeom prst="rect">
            <a:avLst/>
          </a:prstGeom>
          <a:noFill/>
          <a:ln w="9525">
            <a:noFill/>
            <a:miter lim="800000"/>
            <a:headEnd/>
            <a:tailEnd/>
          </a:ln>
        </p:spPr>
        <p:txBody>
          <a:bodyPr lIns="0" tIns="0" rIns="0" bIns="0"/>
          <a:lstStyle/>
          <a:p>
            <a:pPr algn="l">
              <a:lnSpc>
                <a:spcPct val="90000"/>
              </a:lnSpc>
              <a:spcBef>
                <a:spcPct val="30000"/>
              </a:spcBef>
            </a:pPr>
            <a:r>
              <a:rPr lang="en-US" sz="1200" b="1" dirty="0">
                <a:solidFill>
                  <a:srgbClr val="091F8D"/>
                </a:solidFill>
                <a:latin typeface="Calibri" pitchFamily="34" charset="0"/>
              </a:rPr>
              <a:t>Over-writing</a:t>
            </a:r>
          </a:p>
          <a:p>
            <a:pPr marL="216694" lvl="1" indent="-129779">
              <a:lnSpc>
                <a:spcPct val="90000"/>
              </a:lnSpc>
              <a:spcBef>
                <a:spcPct val="30000"/>
              </a:spcBef>
              <a:buClr>
                <a:schemeClr val="tx2"/>
              </a:buClr>
              <a:buFontTx/>
              <a:buChar char="•"/>
            </a:pPr>
            <a:r>
              <a:rPr lang="en-US" sz="975" i="1" dirty="0">
                <a:solidFill>
                  <a:schemeClr val="tx2"/>
                </a:solidFill>
                <a:latin typeface="Calibri" pitchFamily="34" charset="0"/>
              </a:rPr>
              <a:t>Takes hours-to-days</a:t>
            </a:r>
          </a:p>
          <a:p>
            <a:pPr marL="216694" lvl="1" indent="-129779">
              <a:lnSpc>
                <a:spcPct val="90000"/>
              </a:lnSpc>
              <a:spcBef>
                <a:spcPct val="30000"/>
              </a:spcBef>
              <a:buClr>
                <a:schemeClr val="tx2"/>
              </a:buClr>
              <a:buFontTx/>
              <a:buChar char="•"/>
            </a:pPr>
            <a:r>
              <a:rPr lang="en-US" sz="975" i="1" dirty="0">
                <a:solidFill>
                  <a:schemeClr val="tx2"/>
                </a:solidFill>
                <a:latin typeface="Calibri" pitchFamily="34" charset="0"/>
              </a:rPr>
              <a:t>Error-prone; no notification from the drive of overwrite completion</a:t>
            </a:r>
          </a:p>
        </p:txBody>
      </p:sp>
      <p:sp>
        <p:nvSpPr>
          <p:cNvPr id="32775" name="Rectangle 7"/>
          <p:cNvSpPr>
            <a:spLocks noChangeArrowheads="1"/>
          </p:cNvSpPr>
          <p:nvPr/>
        </p:nvSpPr>
        <p:spPr bwMode="auto">
          <a:xfrm>
            <a:off x="5634039" y="2064545"/>
            <a:ext cx="2241947" cy="937022"/>
          </a:xfrm>
          <a:prstGeom prst="rect">
            <a:avLst/>
          </a:prstGeom>
          <a:noFill/>
          <a:ln w="9525">
            <a:noFill/>
            <a:miter lim="800000"/>
            <a:headEnd/>
            <a:tailEnd/>
          </a:ln>
        </p:spPr>
        <p:txBody>
          <a:bodyPr lIns="0" tIns="0" rIns="0" bIns="0"/>
          <a:lstStyle/>
          <a:p>
            <a:pPr algn="l">
              <a:lnSpc>
                <a:spcPct val="90000"/>
              </a:lnSpc>
              <a:spcBef>
                <a:spcPct val="30000"/>
              </a:spcBef>
            </a:pPr>
            <a:r>
              <a:rPr lang="en-US" sz="1200" b="1" dirty="0">
                <a:solidFill>
                  <a:srgbClr val="091F8D"/>
                </a:solidFill>
                <a:latin typeface="Calibri" pitchFamily="34" charset="0"/>
              </a:rPr>
              <a:t>Degaussing the disk drive</a:t>
            </a:r>
          </a:p>
          <a:p>
            <a:pPr marL="216694" lvl="1" indent="-130969">
              <a:lnSpc>
                <a:spcPct val="90000"/>
              </a:lnSpc>
              <a:spcBef>
                <a:spcPct val="30000"/>
              </a:spcBef>
              <a:buClr>
                <a:schemeClr val="tx2"/>
              </a:buClr>
              <a:buFontTx/>
              <a:buChar char="•"/>
            </a:pPr>
            <a:r>
              <a:rPr lang="en-US" sz="975" i="1" dirty="0">
                <a:solidFill>
                  <a:schemeClr val="tx2"/>
                </a:solidFill>
                <a:latin typeface="Calibri" pitchFamily="34" charset="0"/>
              </a:rPr>
              <a:t>Difficult to ensure degauss strength matched type of drive</a:t>
            </a:r>
          </a:p>
          <a:p>
            <a:pPr marL="216694" lvl="1" indent="-130969">
              <a:lnSpc>
                <a:spcPct val="90000"/>
              </a:lnSpc>
              <a:spcBef>
                <a:spcPct val="30000"/>
              </a:spcBef>
              <a:buClr>
                <a:schemeClr val="tx2"/>
              </a:buClr>
              <a:buFontTx/>
              <a:buChar char="•"/>
            </a:pPr>
            <a:r>
              <a:rPr lang="en-US" sz="975" i="1" dirty="0">
                <a:solidFill>
                  <a:schemeClr val="tx2"/>
                </a:solidFill>
                <a:latin typeface="Calibri" pitchFamily="34" charset="0"/>
              </a:rPr>
              <a:t>Very costly; error-prone; dependent  on technicians who have  other duties</a:t>
            </a:r>
          </a:p>
          <a:p>
            <a:pPr marL="216694" lvl="1" indent="-130969">
              <a:lnSpc>
                <a:spcPct val="90000"/>
              </a:lnSpc>
              <a:spcBef>
                <a:spcPct val="30000"/>
              </a:spcBef>
              <a:buClr>
                <a:schemeClr val="tx2"/>
              </a:buClr>
              <a:buFontTx/>
              <a:buChar char="•"/>
            </a:pPr>
            <a:r>
              <a:rPr lang="en-US" sz="975" i="1" dirty="0">
                <a:solidFill>
                  <a:schemeClr val="tx2"/>
                </a:solidFill>
                <a:latin typeface="Calibri" pitchFamily="34" charset="0"/>
              </a:rPr>
              <a:t>Loss of investment</a:t>
            </a:r>
          </a:p>
          <a:p>
            <a:pPr marL="216694" lvl="1" indent="-130969">
              <a:lnSpc>
                <a:spcPct val="90000"/>
              </a:lnSpc>
              <a:spcBef>
                <a:spcPct val="30000"/>
              </a:spcBef>
              <a:buClr>
                <a:schemeClr val="tx2"/>
              </a:buClr>
              <a:buFontTx/>
              <a:buChar char="•"/>
            </a:pPr>
            <a:endParaRPr lang="en-US" sz="975" i="1" dirty="0">
              <a:latin typeface="Calibri" pitchFamily="34" charset="0"/>
            </a:endParaRPr>
          </a:p>
          <a:p>
            <a:pPr marL="216694" lvl="1" indent="-130969">
              <a:lnSpc>
                <a:spcPct val="90000"/>
              </a:lnSpc>
              <a:spcBef>
                <a:spcPct val="30000"/>
              </a:spcBef>
              <a:buClr>
                <a:schemeClr val="tx2"/>
              </a:buClr>
              <a:buFontTx/>
              <a:buChar char="•"/>
            </a:pPr>
            <a:endParaRPr lang="en-US" sz="975" i="1" dirty="0">
              <a:latin typeface="Calibri" pitchFamily="34" charset="0"/>
            </a:endParaRPr>
          </a:p>
          <a:p>
            <a:pPr marL="216694" lvl="1" indent="-130969">
              <a:lnSpc>
                <a:spcPct val="90000"/>
              </a:lnSpc>
              <a:spcBef>
                <a:spcPct val="30000"/>
              </a:spcBef>
              <a:buClr>
                <a:schemeClr val="tx2"/>
              </a:buClr>
              <a:buFontTx/>
              <a:buChar char="•"/>
            </a:pPr>
            <a:endParaRPr lang="en-US" sz="975" i="1" dirty="0">
              <a:latin typeface="Calibri" pitchFamily="34" charset="0"/>
            </a:endParaRPr>
          </a:p>
        </p:txBody>
      </p:sp>
      <p:sp>
        <p:nvSpPr>
          <p:cNvPr id="32776" name="Rectangle 8"/>
          <p:cNvSpPr>
            <a:spLocks noChangeArrowheads="1"/>
          </p:cNvSpPr>
          <p:nvPr/>
        </p:nvSpPr>
        <p:spPr bwMode="auto">
          <a:xfrm>
            <a:off x="2561035" y="2189560"/>
            <a:ext cx="1808559" cy="747713"/>
          </a:xfrm>
          <a:prstGeom prst="rect">
            <a:avLst/>
          </a:prstGeom>
          <a:noFill/>
          <a:ln w="9525">
            <a:noFill/>
            <a:miter lim="800000"/>
            <a:headEnd/>
            <a:tailEnd/>
          </a:ln>
        </p:spPr>
        <p:txBody>
          <a:bodyPr lIns="0" tIns="0" rIns="0" bIns="0"/>
          <a:lstStyle/>
          <a:p>
            <a:pPr algn="l">
              <a:lnSpc>
                <a:spcPct val="90000"/>
              </a:lnSpc>
              <a:spcBef>
                <a:spcPct val="30000"/>
              </a:spcBef>
            </a:pPr>
            <a:r>
              <a:rPr lang="en-US" sz="1200" b="1" dirty="0">
                <a:solidFill>
                  <a:srgbClr val="091F8D"/>
                </a:solidFill>
                <a:latin typeface="Calibri" pitchFamily="34" charset="0"/>
              </a:rPr>
              <a:t>Shredding</a:t>
            </a:r>
          </a:p>
          <a:p>
            <a:pPr marL="216694" lvl="1" indent="-130969">
              <a:lnSpc>
                <a:spcPct val="90000"/>
              </a:lnSpc>
              <a:spcBef>
                <a:spcPct val="30000"/>
              </a:spcBef>
              <a:buClr>
                <a:schemeClr val="tx2"/>
              </a:buClr>
              <a:buFontTx/>
              <a:buChar char="•"/>
            </a:pPr>
            <a:r>
              <a:rPr lang="en-US" sz="975" i="1" dirty="0">
                <a:solidFill>
                  <a:schemeClr val="tx2"/>
                </a:solidFill>
                <a:latin typeface="Calibri" pitchFamily="34" charset="0"/>
              </a:rPr>
              <a:t>Very costly; time-consuming; dependent on technicians who have other duties</a:t>
            </a:r>
          </a:p>
          <a:p>
            <a:pPr marL="216694" lvl="1" indent="-130969">
              <a:lnSpc>
                <a:spcPct val="90000"/>
              </a:lnSpc>
              <a:spcBef>
                <a:spcPct val="30000"/>
              </a:spcBef>
              <a:buClr>
                <a:schemeClr val="tx2"/>
              </a:buClr>
              <a:buFontTx/>
              <a:buChar char="•"/>
            </a:pPr>
            <a:r>
              <a:rPr lang="en-US" sz="975" i="1" dirty="0">
                <a:solidFill>
                  <a:schemeClr val="tx2"/>
                </a:solidFill>
                <a:latin typeface="Calibri" pitchFamily="34" charset="0"/>
              </a:rPr>
              <a:t>Environmentally hazardous</a:t>
            </a:r>
          </a:p>
          <a:p>
            <a:pPr marL="216694" lvl="1" indent="-130969">
              <a:lnSpc>
                <a:spcPct val="90000"/>
              </a:lnSpc>
              <a:spcBef>
                <a:spcPct val="30000"/>
              </a:spcBef>
              <a:buClr>
                <a:schemeClr val="tx2"/>
              </a:buClr>
              <a:buFontTx/>
              <a:buChar char="•"/>
            </a:pPr>
            <a:r>
              <a:rPr lang="en-US" sz="975" i="1" dirty="0">
                <a:latin typeface="Calibri" pitchFamily="34" charset="0"/>
              </a:rPr>
              <a:t>Loss of investment </a:t>
            </a:r>
          </a:p>
          <a:p>
            <a:pPr marL="216694" lvl="1" indent="-130969">
              <a:lnSpc>
                <a:spcPct val="90000"/>
              </a:lnSpc>
              <a:spcBef>
                <a:spcPct val="30000"/>
              </a:spcBef>
              <a:buClr>
                <a:schemeClr val="tx2"/>
              </a:buClr>
              <a:buFontTx/>
              <a:buChar char="•"/>
            </a:pPr>
            <a:endParaRPr lang="en-US" sz="975" i="1" dirty="0">
              <a:latin typeface="Calibri" pitchFamily="34" charset="0"/>
            </a:endParaRPr>
          </a:p>
        </p:txBody>
      </p:sp>
      <p:sp>
        <p:nvSpPr>
          <p:cNvPr id="32777" name="Rectangle 9"/>
          <p:cNvSpPr>
            <a:spLocks noChangeArrowheads="1"/>
          </p:cNvSpPr>
          <p:nvPr/>
        </p:nvSpPr>
        <p:spPr bwMode="auto">
          <a:xfrm>
            <a:off x="2561035" y="3631407"/>
            <a:ext cx="1852613" cy="579835"/>
          </a:xfrm>
          <a:prstGeom prst="rect">
            <a:avLst/>
          </a:prstGeom>
          <a:noFill/>
          <a:ln w="9525">
            <a:noFill/>
            <a:miter lim="800000"/>
            <a:headEnd/>
            <a:tailEnd/>
          </a:ln>
        </p:spPr>
        <p:txBody>
          <a:bodyPr lIns="0" tIns="0" rIns="0" bIns="0"/>
          <a:lstStyle/>
          <a:p>
            <a:pPr algn="l">
              <a:lnSpc>
                <a:spcPct val="90000"/>
              </a:lnSpc>
              <a:spcBef>
                <a:spcPct val="30000"/>
              </a:spcBef>
            </a:pPr>
            <a:r>
              <a:rPr lang="en-US" sz="1200" b="1" dirty="0">
                <a:solidFill>
                  <a:srgbClr val="091F8D"/>
                </a:solidFill>
                <a:latin typeface="Calibri" pitchFamily="34" charset="0"/>
              </a:rPr>
              <a:t>Smashing the disk drive</a:t>
            </a:r>
          </a:p>
          <a:p>
            <a:pPr marL="216694" lvl="1" indent="-129779">
              <a:lnSpc>
                <a:spcPct val="90000"/>
              </a:lnSpc>
              <a:spcBef>
                <a:spcPct val="30000"/>
              </a:spcBef>
              <a:buClr>
                <a:schemeClr val="tx2"/>
              </a:buClr>
              <a:buFontTx/>
              <a:buChar char="•"/>
            </a:pPr>
            <a:r>
              <a:rPr lang="en-US" sz="975" i="1" dirty="0">
                <a:solidFill>
                  <a:schemeClr val="tx2"/>
                </a:solidFill>
                <a:latin typeface="Calibri" pitchFamily="34" charset="0"/>
              </a:rPr>
              <a:t>Not always as secure as shredding, but more fun</a:t>
            </a:r>
          </a:p>
          <a:p>
            <a:pPr marL="216694" lvl="1" indent="-129779">
              <a:lnSpc>
                <a:spcPct val="90000"/>
              </a:lnSpc>
              <a:spcBef>
                <a:spcPct val="30000"/>
              </a:spcBef>
              <a:buClr>
                <a:schemeClr val="tx2"/>
              </a:buClr>
              <a:buFontTx/>
              <a:buChar char="•"/>
            </a:pPr>
            <a:r>
              <a:rPr lang="en-US" sz="975" i="1" dirty="0">
                <a:solidFill>
                  <a:schemeClr val="tx2"/>
                </a:solidFill>
                <a:latin typeface="Calibri" pitchFamily="34" charset="0"/>
              </a:rPr>
              <a:t>Environmentally hazardous</a:t>
            </a:r>
          </a:p>
          <a:p>
            <a:pPr marL="216694" lvl="1" indent="-129779">
              <a:lnSpc>
                <a:spcPct val="90000"/>
              </a:lnSpc>
              <a:spcBef>
                <a:spcPct val="30000"/>
              </a:spcBef>
              <a:buClr>
                <a:schemeClr val="tx2"/>
              </a:buClr>
              <a:buFontTx/>
              <a:buChar char="•"/>
            </a:pPr>
            <a:r>
              <a:rPr lang="en-US" sz="975" i="1" dirty="0">
                <a:solidFill>
                  <a:schemeClr val="tx2"/>
                </a:solidFill>
                <a:latin typeface="Calibri" pitchFamily="34" charset="0"/>
              </a:rPr>
              <a:t>Loss of investment</a:t>
            </a:r>
          </a:p>
        </p:txBody>
      </p:sp>
      <p:sp>
        <p:nvSpPr>
          <p:cNvPr id="32778" name="Text Box 10"/>
          <p:cNvSpPr txBox="1">
            <a:spLocks noChangeArrowheads="1"/>
          </p:cNvSpPr>
          <p:nvPr/>
        </p:nvSpPr>
        <p:spPr bwMode="auto">
          <a:xfrm>
            <a:off x="5634039" y="3609975"/>
            <a:ext cx="2246710" cy="1151854"/>
          </a:xfrm>
          <a:prstGeom prst="rect">
            <a:avLst/>
          </a:prstGeom>
          <a:noFill/>
          <a:ln w="12700">
            <a:noFill/>
            <a:miter lim="800000"/>
            <a:headEnd/>
            <a:tailEnd/>
          </a:ln>
        </p:spPr>
        <p:txBody>
          <a:bodyPr>
            <a:spAutoFit/>
          </a:bodyPr>
          <a:lstStyle/>
          <a:p>
            <a:pPr algn="l">
              <a:lnSpc>
                <a:spcPct val="90000"/>
              </a:lnSpc>
              <a:spcBef>
                <a:spcPct val="30000"/>
              </a:spcBef>
              <a:buClr>
                <a:schemeClr val="tx2"/>
              </a:buClr>
            </a:pPr>
            <a:r>
              <a:rPr lang="en-US" sz="1200" b="1" dirty="0">
                <a:solidFill>
                  <a:srgbClr val="091F8D"/>
                </a:solidFill>
                <a:latin typeface="Calibri" pitchFamily="34" charset="0"/>
              </a:rPr>
              <a:t>Disposing via professional offsite services</a:t>
            </a:r>
            <a:r>
              <a:rPr lang="en-US" sz="1050" b="1" i="1" dirty="0">
                <a:solidFill>
                  <a:srgbClr val="091F8D"/>
                </a:solidFill>
                <a:latin typeface="Calibri" pitchFamily="34" charset="0"/>
              </a:rPr>
              <a:t> </a:t>
            </a:r>
          </a:p>
          <a:p>
            <a:pPr marL="216694" lvl="1" indent="-130969">
              <a:lnSpc>
                <a:spcPct val="90000"/>
              </a:lnSpc>
              <a:spcBef>
                <a:spcPct val="30000"/>
              </a:spcBef>
              <a:buClr>
                <a:schemeClr val="tx2"/>
              </a:buClr>
              <a:buFont typeface="Arial" pitchFamily="34" charset="0"/>
              <a:buChar char="•"/>
            </a:pPr>
            <a:r>
              <a:rPr lang="en-US" sz="1050" i="1" dirty="0">
                <a:solidFill>
                  <a:schemeClr val="tx2"/>
                </a:solidFill>
                <a:latin typeface="Calibri" pitchFamily="34" charset="0"/>
              </a:rPr>
              <a:t>Costly</a:t>
            </a:r>
          </a:p>
          <a:p>
            <a:pPr marL="216694" lvl="1" indent="-130969">
              <a:lnSpc>
                <a:spcPct val="90000"/>
              </a:lnSpc>
              <a:spcBef>
                <a:spcPct val="30000"/>
              </a:spcBef>
              <a:buClr>
                <a:schemeClr val="tx2"/>
              </a:buClr>
              <a:buFont typeface="Arial" pitchFamily="34" charset="0"/>
              <a:buChar char="•"/>
            </a:pPr>
            <a:r>
              <a:rPr lang="en-US" sz="1050" i="1" dirty="0">
                <a:solidFill>
                  <a:schemeClr val="tx2"/>
                </a:solidFill>
                <a:latin typeface="Calibri" pitchFamily="34" charset="0"/>
              </a:rPr>
              <a:t>No guarantee of disposal </a:t>
            </a:r>
          </a:p>
          <a:p>
            <a:pPr marL="216694" lvl="1" indent="-130969">
              <a:lnSpc>
                <a:spcPct val="90000"/>
              </a:lnSpc>
              <a:spcBef>
                <a:spcPct val="30000"/>
              </a:spcBef>
              <a:buClr>
                <a:schemeClr val="tx2"/>
              </a:buClr>
              <a:buFont typeface="Arial" pitchFamily="34" charset="0"/>
              <a:buChar char="•"/>
            </a:pPr>
            <a:r>
              <a:rPr lang="en-US" sz="1050" i="1" dirty="0">
                <a:solidFill>
                  <a:schemeClr val="tx2"/>
                </a:solidFill>
                <a:latin typeface="Calibri" pitchFamily="34" charset="0"/>
              </a:rPr>
              <a:t>Drive is exposed to the tape’s falling-off-the-truck issue</a:t>
            </a:r>
            <a:endParaRPr lang="en-US" sz="1950" dirty="0">
              <a:solidFill>
                <a:schemeClr val="tx2"/>
              </a:solidFill>
              <a:latin typeface="Calibri" pitchFamily="34" charset="0"/>
            </a:endParaRPr>
          </a:p>
        </p:txBody>
      </p:sp>
      <p:pic>
        <p:nvPicPr>
          <p:cNvPr id="32779" name="Picture 11" descr="Shedder"/>
          <p:cNvPicPr>
            <a:picLocks noChangeAspect="1" noChangeArrowheads="1"/>
          </p:cNvPicPr>
          <p:nvPr/>
        </p:nvPicPr>
        <p:blipFill>
          <a:blip r:embed="rId5" cstate="print"/>
          <a:srcRect/>
          <a:stretch>
            <a:fillRect/>
          </a:stretch>
        </p:blipFill>
        <p:spPr bwMode="auto">
          <a:xfrm>
            <a:off x="1541860" y="2206230"/>
            <a:ext cx="898922" cy="1106090"/>
          </a:xfrm>
          <a:prstGeom prst="rect">
            <a:avLst/>
          </a:prstGeom>
          <a:noFill/>
          <a:ln w="9525">
            <a:noFill/>
            <a:miter lim="800000"/>
            <a:headEnd/>
            <a:tailEnd/>
          </a:ln>
        </p:spPr>
      </p:pic>
      <p:pic>
        <p:nvPicPr>
          <p:cNvPr id="32780" name="Picture 12" descr="Magnet"/>
          <p:cNvPicPr>
            <a:picLocks noChangeAspect="1" noChangeArrowheads="1"/>
          </p:cNvPicPr>
          <p:nvPr/>
        </p:nvPicPr>
        <p:blipFill>
          <a:blip r:embed="rId6" cstate="print"/>
          <a:srcRect l="-1477"/>
          <a:stretch>
            <a:fillRect/>
          </a:stretch>
        </p:blipFill>
        <p:spPr bwMode="auto">
          <a:xfrm>
            <a:off x="4662489" y="2234804"/>
            <a:ext cx="717947" cy="885825"/>
          </a:xfrm>
          <a:prstGeom prst="rect">
            <a:avLst/>
          </a:prstGeom>
          <a:noFill/>
          <a:ln w="9525">
            <a:noFill/>
            <a:miter lim="800000"/>
            <a:headEnd/>
            <a:tailEnd/>
          </a:ln>
        </p:spPr>
      </p:pic>
      <p:pic>
        <p:nvPicPr>
          <p:cNvPr id="32781" name="Picture 13" descr="Sledge"/>
          <p:cNvPicPr>
            <a:picLocks noChangeAspect="1" noChangeArrowheads="1"/>
          </p:cNvPicPr>
          <p:nvPr/>
        </p:nvPicPr>
        <p:blipFill>
          <a:blip r:embed="rId7" cstate="print"/>
          <a:srcRect/>
          <a:stretch>
            <a:fillRect/>
          </a:stretch>
        </p:blipFill>
        <p:spPr bwMode="auto">
          <a:xfrm>
            <a:off x="1446611" y="3640932"/>
            <a:ext cx="1010840" cy="770335"/>
          </a:xfrm>
          <a:prstGeom prst="rect">
            <a:avLst/>
          </a:prstGeom>
          <a:noFill/>
          <a:ln w="9525">
            <a:noFill/>
            <a:miter lim="800000"/>
            <a:headEnd/>
            <a:tailEnd/>
          </a:ln>
        </p:spPr>
      </p:pic>
      <p:pic>
        <p:nvPicPr>
          <p:cNvPr id="32782" name="Picture 14" descr="TruckLoad2"/>
          <p:cNvPicPr>
            <a:picLocks noChangeAspect="1" noChangeArrowheads="1"/>
          </p:cNvPicPr>
          <p:nvPr/>
        </p:nvPicPr>
        <p:blipFill>
          <a:blip r:embed="rId8" cstate="print"/>
          <a:srcRect r="1958"/>
          <a:stretch>
            <a:fillRect/>
          </a:stretch>
        </p:blipFill>
        <p:spPr bwMode="auto">
          <a:xfrm>
            <a:off x="4555331" y="3663554"/>
            <a:ext cx="953691" cy="732234"/>
          </a:xfrm>
          <a:prstGeom prst="rect">
            <a:avLst/>
          </a:prstGeom>
          <a:noFill/>
          <a:ln w="9525">
            <a:noFill/>
            <a:miter lim="800000"/>
            <a:headEnd/>
            <a:tailEnd/>
          </a:ln>
        </p:spPr>
      </p:pic>
      <p:sp>
        <p:nvSpPr>
          <p:cNvPr id="32783" name="Slide Number Placeholder 15"/>
          <p:cNvSpPr>
            <a:spLocks noGrp="1"/>
          </p:cNvSpPr>
          <p:nvPr>
            <p:ph type="sldNum" sz="quarter" idx="4294967295"/>
          </p:nvPr>
        </p:nvSpPr>
        <p:spPr>
          <a:xfrm>
            <a:off x="6057900" y="4931569"/>
            <a:ext cx="1600200" cy="357188"/>
          </a:xfrm>
          <a:prstGeom prst="rect">
            <a:avLst/>
          </a:prstGeom>
          <a:noFill/>
        </p:spPr>
        <p:txBody>
          <a:bodyPr/>
          <a:lstStyle/>
          <a:p>
            <a:fld id="{9CA5B920-4352-481F-A522-173DF421C9B2}" type="slidenum">
              <a:rPr lang="en-US" smtClean="0">
                <a:latin typeface="Gill Sans MT"/>
                <a:ea typeface="MS PGothic" pitchFamily="34" charset="-128"/>
              </a:rPr>
              <a:pPr/>
              <a:t>14</a:t>
            </a:fld>
            <a:endParaRPr lang="en-US">
              <a:latin typeface="Gill Sans MT"/>
              <a:ea typeface="MS PGothic" pitchFamily="34" charset="-128"/>
            </a:endParaRPr>
          </a:p>
        </p:txBody>
      </p:sp>
      <p:sp>
        <p:nvSpPr>
          <p:cNvPr id="2" name="TextBox 1"/>
          <p:cNvSpPr txBox="1"/>
          <p:nvPr/>
        </p:nvSpPr>
        <p:spPr>
          <a:xfrm>
            <a:off x="3465314" y="4793971"/>
            <a:ext cx="1485900" cy="71558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Tree>
    <p:extLst>
      <p:ext uri="{BB962C8B-B14F-4D97-AF65-F5344CB8AC3E}">
        <p14:creationId xmlns:p14="http://schemas.microsoft.com/office/powerpoint/2010/main" val="418063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5"/>
          <p:cNvSpPr>
            <a:spLocks noGrp="1" noChangeArrowheads="1"/>
          </p:cNvSpPr>
          <p:nvPr>
            <p:ph type="sldNum" sz="quarter" idx="4294967295"/>
          </p:nvPr>
        </p:nvSpPr>
        <p:spPr>
          <a:xfrm>
            <a:off x="1885950" y="4800600"/>
            <a:ext cx="5600700" cy="357188"/>
          </a:xfrm>
          <a:prstGeom prst="rect">
            <a:avLst/>
          </a:prstGeom>
          <a:noFill/>
        </p:spPr>
        <p:txBody>
          <a:bodyPr/>
          <a:lstStyle/>
          <a:p>
            <a:pPr algn="l"/>
            <a:fld id="{2F46E5C9-981E-4B32-BAA2-4879346824A5}" type="slidenum">
              <a:rPr lang="en-US" smtClean="0">
                <a:latin typeface="Gill Sans MT"/>
                <a:ea typeface="MS PGothic" pitchFamily="34" charset="-128"/>
              </a:rPr>
              <a:pPr algn="l"/>
              <a:t>15</a:t>
            </a:fld>
            <a:endParaRPr lang="en-US">
              <a:latin typeface="Gill Sans MT"/>
              <a:ea typeface="MS PGothic" pitchFamily="34" charset="-128"/>
            </a:endParaRPr>
          </a:p>
        </p:txBody>
      </p:sp>
      <p:grpSp>
        <p:nvGrpSpPr>
          <p:cNvPr id="3" name="Group 2"/>
          <p:cNvGrpSpPr>
            <a:grpSpLocks/>
          </p:cNvGrpSpPr>
          <p:nvPr/>
        </p:nvGrpSpPr>
        <p:grpSpPr bwMode="auto">
          <a:xfrm>
            <a:off x="3324225" y="997744"/>
            <a:ext cx="938213" cy="951309"/>
            <a:chOff x="1338" y="814"/>
            <a:chExt cx="788" cy="799"/>
          </a:xfrm>
        </p:grpSpPr>
        <p:sp>
          <p:nvSpPr>
            <p:cNvPr id="33842" name="Text Box 5"/>
            <p:cNvSpPr txBox="1">
              <a:spLocks noChangeArrowheads="1"/>
            </p:cNvSpPr>
            <p:nvPr/>
          </p:nvSpPr>
          <p:spPr bwMode="auto">
            <a:xfrm>
              <a:off x="1349" y="1421"/>
              <a:ext cx="777" cy="192"/>
            </a:xfrm>
            <a:prstGeom prst="rect">
              <a:avLst/>
            </a:prstGeom>
            <a:noFill/>
            <a:ln w="12700">
              <a:noFill/>
              <a:miter lim="800000"/>
              <a:headEnd/>
              <a:tailEnd/>
            </a:ln>
          </p:spPr>
          <p:txBody>
            <a:bodyPr lIns="20574" tIns="20574" rIns="20574" bIns="20574">
              <a:spAutoFit/>
            </a:bodyPr>
            <a:lstStyle/>
            <a:p>
              <a:pPr algn="ctr">
                <a:lnSpc>
                  <a:spcPct val="90000"/>
                </a:lnSpc>
              </a:pPr>
              <a:r>
                <a:rPr lang="en-US" sz="675" b="1">
                  <a:solidFill>
                    <a:srgbClr val="333333"/>
                  </a:solidFill>
                  <a:latin typeface="Calibri" pitchFamily="34" charset="0"/>
                </a:rPr>
                <a:t>Queue in</a:t>
              </a:r>
            </a:p>
            <a:p>
              <a:pPr algn="ctr">
                <a:lnSpc>
                  <a:spcPct val="90000"/>
                </a:lnSpc>
              </a:pPr>
              <a:r>
                <a:rPr lang="en-US" sz="675" b="1">
                  <a:solidFill>
                    <a:srgbClr val="333333"/>
                  </a:solidFill>
                  <a:latin typeface="Calibri" pitchFamily="34" charset="0"/>
                </a:rPr>
                <a:t>Secure Area </a:t>
              </a:r>
            </a:p>
          </p:txBody>
        </p:sp>
        <p:sp>
          <p:nvSpPr>
            <p:cNvPr id="2" name="AutoShape 16"/>
            <p:cNvSpPr>
              <a:spLocks noChangeArrowheads="1"/>
            </p:cNvSpPr>
            <p:nvPr/>
          </p:nvSpPr>
          <p:spPr bwMode="auto">
            <a:xfrm>
              <a:off x="1338"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3844" name="Picture 21" descr="Man"/>
            <p:cNvPicPr>
              <a:picLocks noChangeAspect="1" noChangeArrowheads="1"/>
            </p:cNvPicPr>
            <p:nvPr/>
          </p:nvPicPr>
          <p:blipFill>
            <a:blip r:embed="rId3" cstate="print"/>
            <a:srcRect/>
            <a:stretch>
              <a:fillRect/>
            </a:stretch>
          </p:blipFill>
          <p:spPr bwMode="auto">
            <a:xfrm>
              <a:off x="1621" y="910"/>
              <a:ext cx="227" cy="466"/>
            </a:xfrm>
            <a:prstGeom prst="rect">
              <a:avLst/>
            </a:prstGeom>
            <a:noFill/>
            <a:ln w="9525">
              <a:noFill/>
              <a:miter lim="800000"/>
              <a:headEnd/>
              <a:tailEnd/>
            </a:ln>
          </p:spPr>
        </p:pic>
      </p:grpSp>
      <p:sp>
        <p:nvSpPr>
          <p:cNvPr id="33796" name="Slide Number Placeholder 3"/>
          <p:cNvSpPr txBox="1">
            <a:spLocks noGrp="1"/>
          </p:cNvSpPr>
          <p:nvPr/>
        </p:nvSpPr>
        <p:spPr bwMode="auto">
          <a:xfrm>
            <a:off x="2013348" y="4849417"/>
            <a:ext cx="207169" cy="191690"/>
          </a:xfrm>
          <a:prstGeom prst="rect">
            <a:avLst/>
          </a:prstGeom>
          <a:noFill/>
          <a:ln w="9525">
            <a:noFill/>
            <a:miter lim="800000"/>
            <a:headEnd/>
            <a:tailEnd/>
          </a:ln>
        </p:spPr>
        <p:txBody>
          <a:bodyPr lIns="6858" tIns="6858" rIns="6858" bIns="6858" anchor="ctr"/>
          <a:lstStyle/>
          <a:p>
            <a:endParaRPr lang="en-US" sz="750" b="1">
              <a:solidFill>
                <a:srgbClr val="0A94D6"/>
              </a:solidFill>
              <a:latin typeface="Calibri" pitchFamily="34" charset="0"/>
            </a:endParaRPr>
          </a:p>
        </p:txBody>
      </p:sp>
      <p:grpSp>
        <p:nvGrpSpPr>
          <p:cNvPr id="4" name="Group 7"/>
          <p:cNvGrpSpPr>
            <a:grpSpLocks/>
          </p:cNvGrpSpPr>
          <p:nvPr/>
        </p:nvGrpSpPr>
        <p:grpSpPr bwMode="auto">
          <a:xfrm>
            <a:off x="2150270" y="969170"/>
            <a:ext cx="802481" cy="976312"/>
            <a:chOff x="846" y="814"/>
            <a:chExt cx="674" cy="820"/>
          </a:xfrm>
        </p:grpSpPr>
        <p:sp>
          <p:nvSpPr>
            <p:cNvPr id="33839" name="Text Box 4"/>
            <p:cNvSpPr txBox="1">
              <a:spLocks noChangeArrowheads="1"/>
            </p:cNvSpPr>
            <p:nvPr/>
          </p:nvSpPr>
          <p:spPr bwMode="auto">
            <a:xfrm>
              <a:off x="960" y="1442"/>
              <a:ext cx="560" cy="192"/>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a:solidFill>
                    <a:srgbClr val="333333"/>
                  </a:solidFill>
                  <a:latin typeface="Calibri" pitchFamily="34" charset="0"/>
                </a:rPr>
                <a:t>Remove</a:t>
              </a:r>
            </a:p>
            <a:p>
              <a:pPr algn="ctr">
                <a:lnSpc>
                  <a:spcPct val="90000"/>
                </a:lnSpc>
                <a:buClr>
                  <a:schemeClr val="accent2"/>
                </a:buClr>
              </a:pPr>
              <a:r>
                <a:rPr lang="en-US" sz="675" b="1">
                  <a:solidFill>
                    <a:srgbClr val="333333"/>
                  </a:solidFill>
                  <a:latin typeface="Calibri" pitchFamily="34" charset="0"/>
                </a:rPr>
                <a:t>ALL drives</a:t>
              </a:r>
            </a:p>
          </p:txBody>
        </p:sp>
        <p:sp>
          <p:nvSpPr>
            <p:cNvPr id="231439" name="AutoShape 15"/>
            <p:cNvSpPr>
              <a:spLocks noChangeArrowheads="1"/>
            </p:cNvSpPr>
            <p:nvPr/>
          </p:nvSpPr>
          <p:spPr bwMode="auto">
            <a:xfrm>
              <a:off x="846"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3841" name="Picture 20" descr="Man"/>
            <p:cNvPicPr>
              <a:picLocks noChangeAspect="1" noChangeArrowheads="1"/>
            </p:cNvPicPr>
            <p:nvPr/>
          </p:nvPicPr>
          <p:blipFill>
            <a:blip r:embed="rId3" cstate="print"/>
            <a:srcRect/>
            <a:stretch>
              <a:fillRect/>
            </a:stretch>
          </p:blipFill>
          <p:spPr bwMode="auto">
            <a:xfrm>
              <a:off x="1129" y="910"/>
              <a:ext cx="227" cy="466"/>
            </a:xfrm>
            <a:prstGeom prst="rect">
              <a:avLst/>
            </a:prstGeom>
            <a:noFill/>
            <a:ln w="9525">
              <a:noFill/>
              <a:miter lim="800000"/>
              <a:headEnd/>
              <a:tailEnd/>
            </a:ln>
          </p:spPr>
        </p:pic>
      </p:grpSp>
      <p:grpSp>
        <p:nvGrpSpPr>
          <p:cNvPr id="5" name="Group 11"/>
          <p:cNvGrpSpPr>
            <a:grpSpLocks/>
          </p:cNvGrpSpPr>
          <p:nvPr/>
        </p:nvGrpSpPr>
        <p:grpSpPr bwMode="auto">
          <a:xfrm>
            <a:off x="2736056" y="1000126"/>
            <a:ext cx="938213" cy="1044178"/>
            <a:chOff x="1338" y="814"/>
            <a:chExt cx="788" cy="877"/>
          </a:xfrm>
        </p:grpSpPr>
        <p:sp>
          <p:nvSpPr>
            <p:cNvPr id="33836" name="Text Box 5"/>
            <p:cNvSpPr txBox="1">
              <a:spLocks noChangeArrowheads="1"/>
            </p:cNvSpPr>
            <p:nvPr/>
          </p:nvSpPr>
          <p:spPr bwMode="auto">
            <a:xfrm>
              <a:off x="1349" y="1421"/>
              <a:ext cx="777" cy="270"/>
            </a:xfrm>
            <a:prstGeom prst="rect">
              <a:avLst/>
            </a:prstGeom>
            <a:noFill/>
            <a:ln w="12700">
              <a:noFill/>
              <a:miter lim="800000"/>
              <a:headEnd/>
              <a:tailEnd/>
            </a:ln>
          </p:spPr>
          <p:txBody>
            <a:bodyPr lIns="20574" tIns="20574" rIns="20574" bIns="20574">
              <a:spAutoFit/>
            </a:bodyPr>
            <a:lstStyle/>
            <a:p>
              <a:pPr algn="ctr">
                <a:lnSpc>
                  <a:spcPct val="90000"/>
                </a:lnSpc>
              </a:pPr>
              <a:r>
                <a:rPr lang="en-US" sz="675" b="1">
                  <a:solidFill>
                    <a:srgbClr val="333333"/>
                  </a:solidFill>
                  <a:latin typeface="Calibri" pitchFamily="34" charset="0"/>
                </a:rPr>
                <a:t>Send even</a:t>
              </a:r>
            </a:p>
            <a:p>
              <a:pPr algn="ctr">
                <a:lnSpc>
                  <a:spcPct val="90000"/>
                </a:lnSpc>
              </a:pPr>
              <a:r>
                <a:rPr lang="en-US" sz="675" b="1">
                  <a:solidFill>
                    <a:srgbClr val="333333"/>
                  </a:solidFill>
                  <a:latin typeface="Calibri" pitchFamily="34" charset="0"/>
                </a:rPr>
                <a:t>“dead" drives</a:t>
              </a:r>
            </a:p>
            <a:p>
              <a:pPr algn="ctr">
                <a:lnSpc>
                  <a:spcPct val="90000"/>
                </a:lnSpc>
              </a:pPr>
              <a:r>
                <a:rPr lang="en-US" sz="675" b="1">
                  <a:solidFill>
                    <a:srgbClr val="333333"/>
                  </a:solidFill>
                  <a:latin typeface="Calibri" pitchFamily="34" charset="0"/>
                </a:rPr>
                <a:t>through</a:t>
              </a:r>
            </a:p>
          </p:txBody>
        </p:sp>
        <p:sp>
          <p:nvSpPr>
            <p:cNvPr id="231440" name="AutoShape 16"/>
            <p:cNvSpPr>
              <a:spLocks noChangeArrowheads="1"/>
            </p:cNvSpPr>
            <p:nvPr/>
          </p:nvSpPr>
          <p:spPr bwMode="auto">
            <a:xfrm>
              <a:off x="1338"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3838" name="Picture 21" descr="Man"/>
            <p:cNvPicPr>
              <a:picLocks noChangeAspect="1" noChangeArrowheads="1"/>
            </p:cNvPicPr>
            <p:nvPr/>
          </p:nvPicPr>
          <p:blipFill>
            <a:blip r:embed="rId3" cstate="print"/>
            <a:srcRect/>
            <a:stretch>
              <a:fillRect/>
            </a:stretch>
          </p:blipFill>
          <p:spPr bwMode="auto">
            <a:xfrm>
              <a:off x="1621" y="910"/>
              <a:ext cx="227" cy="466"/>
            </a:xfrm>
            <a:prstGeom prst="rect">
              <a:avLst/>
            </a:prstGeom>
            <a:noFill/>
            <a:ln w="9525">
              <a:noFill/>
              <a:miter lim="800000"/>
              <a:headEnd/>
              <a:tailEnd/>
            </a:ln>
          </p:spPr>
        </p:pic>
      </p:grpSp>
      <p:grpSp>
        <p:nvGrpSpPr>
          <p:cNvPr id="6" name="Group 15"/>
          <p:cNvGrpSpPr>
            <a:grpSpLocks/>
          </p:cNvGrpSpPr>
          <p:nvPr/>
        </p:nvGrpSpPr>
        <p:grpSpPr bwMode="auto">
          <a:xfrm>
            <a:off x="3904061" y="1015604"/>
            <a:ext cx="858440" cy="1048941"/>
            <a:chOff x="2319" y="814"/>
            <a:chExt cx="721" cy="881"/>
          </a:xfrm>
        </p:grpSpPr>
        <p:sp>
          <p:nvSpPr>
            <p:cNvPr id="33833" name="Text Box 7"/>
            <p:cNvSpPr txBox="1">
              <a:spLocks noChangeArrowheads="1"/>
            </p:cNvSpPr>
            <p:nvPr/>
          </p:nvSpPr>
          <p:spPr bwMode="auto">
            <a:xfrm>
              <a:off x="2396" y="1425"/>
              <a:ext cx="644" cy="270"/>
            </a:xfrm>
            <a:prstGeom prst="rect">
              <a:avLst/>
            </a:prstGeom>
            <a:noFill/>
            <a:ln w="12700">
              <a:noFill/>
              <a:miter lim="800000"/>
              <a:headEnd/>
              <a:tailEnd/>
            </a:ln>
          </p:spPr>
          <p:txBody>
            <a:bodyPr lIns="20574" tIns="20574" rIns="20574" bIns="20574">
              <a:spAutoFit/>
            </a:bodyPr>
            <a:lstStyle/>
            <a:p>
              <a:pPr algn="ctr">
                <a:lnSpc>
                  <a:spcPct val="90000"/>
                </a:lnSpc>
              </a:pPr>
              <a:r>
                <a:rPr lang="en-US" sz="675" b="1">
                  <a:solidFill>
                    <a:srgbClr val="333333"/>
                  </a:solidFill>
                  <a:latin typeface="Calibri" pitchFamily="34" charset="0"/>
                </a:rPr>
                <a:t>Transport</a:t>
              </a:r>
            </a:p>
            <a:p>
              <a:pPr algn="ctr">
                <a:lnSpc>
                  <a:spcPct val="90000"/>
                </a:lnSpc>
              </a:pPr>
              <a:r>
                <a:rPr lang="en-US" sz="675" b="1">
                  <a:solidFill>
                    <a:srgbClr val="333333"/>
                  </a:solidFill>
                  <a:latin typeface="Calibri" pitchFamily="34" charset="0"/>
                </a:rPr>
                <a:t>Offsite</a:t>
              </a:r>
            </a:p>
            <a:p>
              <a:pPr algn="ctr">
                <a:lnSpc>
                  <a:spcPct val="90000"/>
                </a:lnSpc>
                <a:buClr>
                  <a:schemeClr val="accent2"/>
                </a:buClr>
              </a:pPr>
              <a:endParaRPr lang="en-US" sz="675" b="1">
                <a:solidFill>
                  <a:srgbClr val="333333"/>
                </a:solidFill>
                <a:latin typeface="Calibri" pitchFamily="34" charset="0"/>
              </a:endParaRPr>
            </a:p>
          </p:txBody>
        </p:sp>
        <p:sp>
          <p:nvSpPr>
            <p:cNvPr id="231442" name="AutoShape 18"/>
            <p:cNvSpPr>
              <a:spLocks noChangeArrowheads="1"/>
            </p:cNvSpPr>
            <p:nvPr/>
          </p:nvSpPr>
          <p:spPr bwMode="auto">
            <a:xfrm>
              <a:off x="2319"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3835" name="Picture 23" descr="Man"/>
            <p:cNvPicPr>
              <a:picLocks noChangeAspect="1" noChangeArrowheads="1"/>
            </p:cNvPicPr>
            <p:nvPr/>
          </p:nvPicPr>
          <p:blipFill>
            <a:blip r:embed="rId3" cstate="print"/>
            <a:srcRect/>
            <a:stretch>
              <a:fillRect/>
            </a:stretch>
          </p:blipFill>
          <p:spPr bwMode="auto">
            <a:xfrm>
              <a:off x="2605" y="910"/>
              <a:ext cx="227" cy="466"/>
            </a:xfrm>
            <a:prstGeom prst="rect">
              <a:avLst/>
            </a:prstGeom>
            <a:noFill/>
            <a:ln w="9525">
              <a:noFill/>
              <a:miter lim="800000"/>
              <a:headEnd/>
              <a:tailEnd/>
            </a:ln>
          </p:spPr>
        </p:pic>
      </p:grpSp>
      <p:grpSp>
        <p:nvGrpSpPr>
          <p:cNvPr id="7" name="Group 19"/>
          <p:cNvGrpSpPr>
            <a:grpSpLocks/>
          </p:cNvGrpSpPr>
          <p:nvPr/>
        </p:nvGrpSpPr>
        <p:grpSpPr bwMode="auto">
          <a:xfrm>
            <a:off x="4491037" y="1004887"/>
            <a:ext cx="825104" cy="964406"/>
            <a:chOff x="2812" y="814"/>
            <a:chExt cx="693" cy="810"/>
          </a:xfrm>
        </p:grpSpPr>
        <p:sp>
          <p:nvSpPr>
            <p:cNvPr id="33830" name="Text Box 8"/>
            <p:cNvSpPr txBox="1">
              <a:spLocks noChangeArrowheads="1"/>
            </p:cNvSpPr>
            <p:nvPr/>
          </p:nvSpPr>
          <p:spPr bwMode="auto">
            <a:xfrm>
              <a:off x="2912" y="1432"/>
              <a:ext cx="593" cy="192"/>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a:solidFill>
                    <a:srgbClr val="333333"/>
                  </a:solidFill>
                  <a:latin typeface="Calibri" pitchFamily="34" charset="0"/>
                </a:rPr>
                <a:t>Queue in</a:t>
              </a:r>
            </a:p>
            <a:p>
              <a:pPr algn="ctr">
                <a:lnSpc>
                  <a:spcPct val="90000"/>
                </a:lnSpc>
                <a:buClr>
                  <a:schemeClr val="accent2"/>
                </a:buClr>
              </a:pPr>
              <a:r>
                <a:rPr lang="en-US" sz="675" b="1">
                  <a:solidFill>
                    <a:srgbClr val="333333"/>
                  </a:solidFill>
                  <a:latin typeface="Calibri" pitchFamily="34" charset="0"/>
                </a:rPr>
                <a:t>secure area</a:t>
              </a:r>
            </a:p>
          </p:txBody>
        </p:sp>
        <p:sp>
          <p:nvSpPr>
            <p:cNvPr id="231443" name="AutoShape 19"/>
            <p:cNvSpPr>
              <a:spLocks noChangeArrowheads="1"/>
            </p:cNvSpPr>
            <p:nvPr/>
          </p:nvSpPr>
          <p:spPr bwMode="auto">
            <a:xfrm>
              <a:off x="2812"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3832" name="Picture 24" descr="Man"/>
            <p:cNvPicPr>
              <a:picLocks noChangeAspect="1" noChangeArrowheads="1"/>
            </p:cNvPicPr>
            <p:nvPr/>
          </p:nvPicPr>
          <p:blipFill>
            <a:blip r:embed="rId3" cstate="print"/>
            <a:srcRect/>
            <a:stretch>
              <a:fillRect/>
            </a:stretch>
          </p:blipFill>
          <p:spPr bwMode="auto">
            <a:xfrm>
              <a:off x="3097" y="910"/>
              <a:ext cx="227" cy="466"/>
            </a:xfrm>
            <a:prstGeom prst="rect">
              <a:avLst/>
            </a:prstGeom>
            <a:noFill/>
            <a:ln w="9525">
              <a:noFill/>
              <a:miter lim="800000"/>
              <a:headEnd/>
              <a:tailEnd/>
            </a:ln>
          </p:spPr>
        </p:pic>
      </p:grpSp>
      <p:sp>
        <p:nvSpPr>
          <p:cNvPr id="33801" name="Rectangle 35"/>
          <p:cNvSpPr>
            <a:spLocks noChangeArrowheads="1"/>
          </p:cNvSpPr>
          <p:nvPr/>
        </p:nvSpPr>
        <p:spPr bwMode="auto">
          <a:xfrm>
            <a:off x="1585912" y="245270"/>
            <a:ext cx="5587604" cy="469106"/>
          </a:xfrm>
          <a:prstGeom prst="rect">
            <a:avLst/>
          </a:prstGeom>
          <a:noFill/>
          <a:ln w="9525">
            <a:noFill/>
            <a:miter lim="800000"/>
            <a:headEnd/>
            <a:tailEnd/>
          </a:ln>
        </p:spPr>
        <p:txBody>
          <a:bodyPr lIns="0" tIns="0" rIns="0" bIns="0"/>
          <a:lstStyle/>
          <a:p>
            <a:pPr>
              <a:lnSpc>
                <a:spcPct val="95000"/>
              </a:lnSpc>
              <a:tabLst>
                <a:tab pos="683419" algn="l"/>
                <a:tab pos="6128147" algn="r"/>
              </a:tabLst>
            </a:pPr>
            <a:r>
              <a:rPr lang="en-US" sz="2400" b="1" dirty="0">
                <a:solidFill>
                  <a:srgbClr val="183168"/>
                </a:solidFill>
                <a:latin typeface="Calibri" pitchFamily="34" charset="0"/>
              </a:rPr>
              <a:t>How the Drive Retirement Process Works</a:t>
            </a:r>
          </a:p>
        </p:txBody>
      </p:sp>
      <p:grpSp>
        <p:nvGrpSpPr>
          <p:cNvPr id="8" name="Group 24"/>
          <p:cNvGrpSpPr>
            <a:grpSpLocks/>
          </p:cNvGrpSpPr>
          <p:nvPr/>
        </p:nvGrpSpPr>
        <p:grpSpPr bwMode="auto">
          <a:xfrm>
            <a:off x="1764507" y="2724151"/>
            <a:ext cx="6236494" cy="2063354"/>
            <a:chOff x="434" y="2288"/>
            <a:chExt cx="5238" cy="1733"/>
          </a:xfrm>
        </p:grpSpPr>
        <p:sp>
          <p:nvSpPr>
            <p:cNvPr id="231458" name="Text Box 34"/>
            <p:cNvSpPr txBox="1">
              <a:spLocks noChangeArrowheads="1"/>
            </p:cNvSpPr>
            <p:nvPr/>
          </p:nvSpPr>
          <p:spPr bwMode="auto">
            <a:xfrm>
              <a:off x="434" y="3847"/>
              <a:ext cx="3856" cy="174"/>
            </a:xfrm>
            <a:prstGeom prst="rect">
              <a:avLst/>
            </a:prstGeom>
            <a:noFill/>
            <a:ln w="12700">
              <a:noFill/>
              <a:miter lim="800000"/>
              <a:headEnd/>
              <a:tailEnd/>
            </a:ln>
            <a:effectLst>
              <a:prstShdw prst="shdw17" dist="17961" dir="2700000">
                <a:schemeClr val="tx2">
                  <a:gamma/>
                  <a:shade val="60000"/>
                  <a:invGamma/>
                </a:schemeClr>
              </a:prstShdw>
            </a:effectLst>
          </p:spPr>
          <p:txBody>
            <a:bodyPr wrap="square">
              <a:spAutoFit/>
            </a:bodyPr>
            <a:lstStyle/>
            <a:p>
              <a:pPr marL="176213" indent="-176213">
                <a:spcBef>
                  <a:spcPct val="50000"/>
                </a:spcBef>
                <a:defRPr/>
              </a:pPr>
              <a:r>
                <a:rPr lang="en-US" sz="750" dirty="0">
                  <a:latin typeface="Arial" charset="0"/>
                  <a:ea typeface="ＭＳ Ｐゴシック" charset="-128"/>
                </a:rPr>
                <a:t>1.  </a:t>
              </a:r>
              <a:r>
                <a:rPr lang="en-US" sz="750" dirty="0">
                  <a:latin typeface="Arial" charset="0"/>
                  <a:ea typeface="ＭＳ Ｐゴシック" charset="-128"/>
                  <a:hlinkClick r:id="rId4"/>
                </a:rPr>
                <a:t>http://www.usatoday.com/tech/news/computersecurity/2008-01-18-penney-data-breach_</a:t>
              </a:r>
              <a:endParaRPr lang="en-US" sz="750" dirty="0">
                <a:latin typeface="Arial" charset="0"/>
                <a:ea typeface="ＭＳ Ｐゴシック" charset="-128"/>
              </a:endParaRPr>
            </a:p>
          </p:txBody>
        </p:sp>
        <p:sp>
          <p:nvSpPr>
            <p:cNvPr id="231460" name="Text Box 36"/>
            <p:cNvSpPr txBox="1">
              <a:spLocks noChangeArrowheads="1"/>
            </p:cNvSpPr>
            <p:nvPr/>
          </p:nvSpPr>
          <p:spPr bwMode="auto">
            <a:xfrm>
              <a:off x="498" y="2288"/>
              <a:ext cx="3086" cy="388"/>
            </a:xfrm>
            <a:prstGeom prst="rect">
              <a:avLst/>
            </a:prstGeom>
            <a:noFill/>
            <a:ln w="12700">
              <a:noFill/>
              <a:miter lim="800000"/>
              <a:headEnd/>
              <a:tailEnd/>
            </a:ln>
            <a:effectLst>
              <a:prstShdw prst="shdw17" dist="17961" dir="2700000">
                <a:schemeClr val="tx2">
                  <a:gamma/>
                  <a:shade val="60000"/>
                  <a:invGamma/>
                </a:schemeClr>
              </a:prstShdw>
            </a:effectLst>
          </p:spPr>
          <p:txBody>
            <a:bodyPr>
              <a:spAutoFit/>
            </a:bodyPr>
            <a:lstStyle/>
            <a:p>
              <a:pPr algn="ctr">
                <a:spcBef>
                  <a:spcPct val="50000"/>
                </a:spcBef>
                <a:defRPr/>
              </a:pPr>
              <a:r>
                <a:rPr lang="en-US" sz="2400" b="1">
                  <a:solidFill>
                    <a:schemeClr val="accent1"/>
                  </a:solidFill>
                  <a:latin typeface="Arial" charset="0"/>
                  <a:ea typeface="ＭＳ Ｐゴシック" pitchFamily="34" charset="-128"/>
                </a:rPr>
                <a:t>People make mistakes</a:t>
              </a:r>
            </a:p>
          </p:txBody>
        </p:sp>
        <p:grpSp>
          <p:nvGrpSpPr>
            <p:cNvPr id="9" name="Group 49"/>
            <p:cNvGrpSpPr>
              <a:grpSpLocks/>
            </p:cNvGrpSpPr>
            <p:nvPr/>
          </p:nvGrpSpPr>
          <p:grpSpPr bwMode="auto">
            <a:xfrm>
              <a:off x="584" y="2660"/>
              <a:ext cx="2928" cy="1002"/>
              <a:chOff x="701" y="2080"/>
              <a:chExt cx="2928" cy="1002"/>
            </a:xfrm>
          </p:grpSpPr>
          <p:sp>
            <p:nvSpPr>
              <p:cNvPr id="33826" name="Rectangle 31"/>
              <p:cNvSpPr>
                <a:spLocks noChangeArrowheads="1"/>
              </p:cNvSpPr>
              <p:nvPr/>
            </p:nvSpPr>
            <p:spPr bwMode="auto">
              <a:xfrm>
                <a:off x="889" y="2410"/>
                <a:ext cx="2568" cy="330"/>
              </a:xfrm>
              <a:prstGeom prst="rect">
                <a:avLst/>
              </a:prstGeom>
              <a:gradFill rotWithShape="1">
                <a:gsLst>
                  <a:gs pos="0">
                    <a:srgbClr val="DDDDDD"/>
                  </a:gs>
                  <a:gs pos="50000">
                    <a:srgbClr val="FDFDFD"/>
                  </a:gs>
                  <a:gs pos="100000">
                    <a:srgbClr val="DDDDDD"/>
                  </a:gs>
                </a:gsLst>
                <a:lin ang="2700000" scaled="1"/>
              </a:gradFill>
              <a:ln w="12700" algn="ctr">
                <a:noFill/>
                <a:miter lim="800000"/>
                <a:headEnd/>
                <a:tailEnd/>
              </a:ln>
            </p:spPr>
            <p:txBody>
              <a:bodyPr anchor="ctr">
                <a:spAutoFit/>
              </a:bodyPr>
              <a:lstStyle/>
              <a:p>
                <a:pPr>
                  <a:spcBef>
                    <a:spcPct val="50000"/>
                  </a:spcBef>
                </a:pPr>
                <a:endParaRPr lang="en-US" sz="1950">
                  <a:latin typeface="Calibri" pitchFamily="34" charset="0"/>
                </a:endParaRPr>
              </a:p>
            </p:txBody>
          </p:sp>
          <p:sp>
            <p:nvSpPr>
              <p:cNvPr id="33827" name="Text Box 32"/>
              <p:cNvSpPr txBox="1">
                <a:spLocks noChangeArrowheads="1"/>
              </p:cNvSpPr>
              <p:nvPr/>
            </p:nvSpPr>
            <p:spPr bwMode="auto">
              <a:xfrm>
                <a:off x="1123" y="2820"/>
                <a:ext cx="2322" cy="262"/>
              </a:xfrm>
              <a:prstGeom prst="rect">
                <a:avLst/>
              </a:prstGeom>
              <a:noFill/>
              <a:ln w="12700">
                <a:noFill/>
                <a:miter lim="800000"/>
                <a:headEnd/>
                <a:tailEnd/>
              </a:ln>
            </p:spPr>
            <p:txBody>
              <a:bodyPr>
                <a:spAutoFit/>
              </a:bodyPr>
              <a:lstStyle/>
              <a:p>
                <a:pPr>
                  <a:lnSpc>
                    <a:spcPct val="95000"/>
                  </a:lnSpc>
                </a:pPr>
                <a:r>
                  <a:rPr lang="en-US" sz="750" b="1" i="1" dirty="0">
                    <a:solidFill>
                      <a:schemeClr val="tx2"/>
                    </a:solidFill>
                    <a:latin typeface="Calibri" pitchFamily="34" charset="0"/>
                  </a:rPr>
                  <a:t>which lost a tape with 150,000 Social Security numbers</a:t>
                </a:r>
              </a:p>
              <a:p>
                <a:pPr>
                  <a:lnSpc>
                    <a:spcPct val="95000"/>
                  </a:lnSpc>
                </a:pPr>
                <a:r>
                  <a:rPr lang="en-US" sz="750" b="1" i="1" dirty="0">
                    <a:solidFill>
                      <a:schemeClr val="tx2"/>
                    </a:solidFill>
                    <a:latin typeface="Calibri" pitchFamily="34" charset="0"/>
                  </a:rPr>
                  <a:t>stored at an Iron Mountain warehouse, October 2007</a:t>
                </a:r>
                <a:r>
                  <a:rPr lang="en-US" sz="750" b="1" i="1" baseline="30000" dirty="0">
                    <a:solidFill>
                      <a:schemeClr val="tx2"/>
                    </a:solidFill>
                    <a:latin typeface="Calibri" pitchFamily="34" charset="0"/>
                  </a:rPr>
                  <a:t>1</a:t>
                </a:r>
              </a:p>
            </p:txBody>
          </p:sp>
          <p:sp>
            <p:nvSpPr>
              <p:cNvPr id="33828" name="Text Box 33"/>
              <p:cNvSpPr txBox="1">
                <a:spLocks noChangeArrowheads="1"/>
              </p:cNvSpPr>
              <p:nvPr/>
            </p:nvSpPr>
            <p:spPr bwMode="auto">
              <a:xfrm>
                <a:off x="701" y="2080"/>
                <a:ext cx="2928" cy="581"/>
              </a:xfrm>
              <a:prstGeom prst="rect">
                <a:avLst/>
              </a:prstGeom>
              <a:noFill/>
              <a:ln w="12700" algn="ctr">
                <a:noFill/>
                <a:miter lim="800000"/>
                <a:headEnd/>
                <a:tailEnd/>
              </a:ln>
            </p:spPr>
            <p:txBody>
              <a:bodyPr>
                <a:spAutoFit/>
              </a:bodyPr>
              <a:lstStyle/>
              <a:p>
                <a:pPr>
                  <a:lnSpc>
                    <a:spcPct val="95000"/>
                  </a:lnSpc>
                </a:pPr>
                <a:r>
                  <a:rPr lang="en-US" sz="1350" b="1">
                    <a:latin typeface="Calibri" pitchFamily="34" charset="0"/>
                  </a:rPr>
                  <a:t>“</a:t>
                </a:r>
                <a:r>
                  <a:rPr lang="en-US" sz="1350">
                    <a:latin typeface="Calibri" pitchFamily="34" charset="0"/>
                  </a:rPr>
                  <a:t>Because of the volume of information we</a:t>
                </a:r>
              </a:p>
              <a:p>
                <a:pPr>
                  <a:lnSpc>
                    <a:spcPct val="95000"/>
                  </a:lnSpc>
                </a:pPr>
                <a:r>
                  <a:rPr lang="en-US" sz="1350">
                    <a:latin typeface="Calibri" pitchFamily="34" charset="0"/>
                  </a:rPr>
                  <a:t>handle and </a:t>
                </a:r>
                <a:r>
                  <a:rPr lang="en-US" sz="1350" b="1">
                    <a:solidFill>
                      <a:schemeClr val="hlink"/>
                    </a:solidFill>
                    <a:latin typeface="Calibri" pitchFamily="34" charset="0"/>
                  </a:rPr>
                  <a:t>the fact people are involved,</a:t>
                </a:r>
              </a:p>
              <a:p>
                <a:pPr>
                  <a:lnSpc>
                    <a:spcPct val="95000"/>
                  </a:lnSpc>
                </a:pPr>
                <a:r>
                  <a:rPr lang="en-US" sz="1350" b="1">
                    <a:solidFill>
                      <a:schemeClr val="hlink"/>
                    </a:solidFill>
                    <a:latin typeface="Calibri" pitchFamily="34" charset="0"/>
                  </a:rPr>
                  <a:t>we have occasionally made mistakes</a:t>
                </a:r>
                <a:r>
                  <a:rPr lang="en-US" sz="1350">
                    <a:latin typeface="Calibri" pitchFamily="34" charset="0"/>
                  </a:rPr>
                  <a:t>.</a:t>
                </a:r>
                <a:r>
                  <a:rPr lang="en-US" sz="2100" b="1" baseline="-2000">
                    <a:latin typeface="Calibri" pitchFamily="34" charset="0"/>
                  </a:rPr>
                  <a:t>”</a:t>
                </a:r>
              </a:p>
            </p:txBody>
          </p:sp>
          <p:pic>
            <p:nvPicPr>
              <p:cNvPr id="33829" name="Picture 38" descr="Iron%2520Mountain%2520logo%25202">
                <a:hlinkClick r:id="rId5"/>
              </p:cNvPr>
              <p:cNvPicPr>
                <a:picLocks noChangeAspect="1" noChangeArrowheads="1"/>
              </p:cNvPicPr>
              <p:nvPr/>
            </p:nvPicPr>
            <p:blipFill>
              <a:blip r:embed="rId6" cstate="print"/>
              <a:srcRect/>
              <a:stretch>
                <a:fillRect/>
              </a:stretch>
            </p:blipFill>
            <p:spPr bwMode="auto">
              <a:xfrm>
                <a:off x="2593" y="2604"/>
                <a:ext cx="786" cy="227"/>
              </a:xfrm>
              <a:prstGeom prst="rect">
                <a:avLst/>
              </a:prstGeom>
              <a:noFill/>
              <a:ln w="9525">
                <a:noFill/>
                <a:miter lim="800000"/>
                <a:headEnd/>
                <a:tailEnd/>
              </a:ln>
            </p:spPr>
          </p:pic>
        </p:grpSp>
        <p:sp>
          <p:nvSpPr>
            <p:cNvPr id="33825" name="Rectangle 40"/>
            <p:cNvSpPr>
              <a:spLocks noChangeArrowheads="1"/>
            </p:cNvSpPr>
            <p:nvPr/>
          </p:nvSpPr>
          <p:spPr bwMode="auto">
            <a:xfrm>
              <a:off x="3728" y="3120"/>
              <a:ext cx="1944" cy="659"/>
            </a:xfrm>
            <a:prstGeom prst="rect">
              <a:avLst/>
            </a:prstGeom>
            <a:gradFill rotWithShape="1">
              <a:gsLst>
                <a:gs pos="0">
                  <a:srgbClr val="D7D7D7"/>
                </a:gs>
                <a:gs pos="50000">
                  <a:srgbClr val="FFFFFF"/>
                </a:gs>
                <a:gs pos="100000">
                  <a:srgbClr val="D7D7D7"/>
                </a:gs>
              </a:gsLst>
              <a:lin ang="2700000" scaled="1"/>
            </a:gradFill>
            <a:ln w="12700">
              <a:noFill/>
              <a:miter lim="800000"/>
              <a:headEnd/>
              <a:tailEnd/>
            </a:ln>
          </p:spPr>
          <p:txBody>
            <a:bodyPr>
              <a:spAutoFit/>
            </a:bodyPr>
            <a:lstStyle/>
            <a:p>
              <a:pPr>
                <a:spcBef>
                  <a:spcPct val="50000"/>
                </a:spcBef>
              </a:pPr>
              <a:r>
                <a:rPr lang="en-US" sz="750" b="1" dirty="0">
                  <a:solidFill>
                    <a:schemeClr val="hlink"/>
                  </a:solidFill>
                  <a:latin typeface="Calibri" pitchFamily="34" charset="0"/>
                </a:rPr>
                <a:t>99% of Shuttle Columbia's hard drive data recovered from crash site</a:t>
              </a:r>
              <a:r>
                <a:rPr lang="en-US" sz="750" dirty="0">
                  <a:solidFill>
                    <a:schemeClr val="hlink"/>
                  </a:solidFill>
                  <a:latin typeface="Calibri" pitchFamily="34" charset="0"/>
                </a:rPr>
                <a:t> </a:t>
              </a:r>
            </a:p>
            <a:p>
              <a:pPr>
                <a:spcBef>
                  <a:spcPct val="50000"/>
                </a:spcBef>
              </a:pPr>
              <a:r>
                <a:rPr lang="en-US" sz="600" b="1" dirty="0">
                  <a:solidFill>
                    <a:schemeClr val="tx2"/>
                  </a:solidFill>
                  <a:latin typeface="Calibri" pitchFamily="34" charset="0"/>
                </a:rPr>
                <a:t>Data recovery specialists at Kroll </a:t>
              </a:r>
              <a:r>
                <a:rPr lang="en-US" sz="600" b="1" dirty="0" err="1">
                  <a:solidFill>
                    <a:schemeClr val="tx2"/>
                  </a:solidFill>
                  <a:latin typeface="Calibri" pitchFamily="34" charset="0"/>
                </a:rPr>
                <a:t>Ontrack</a:t>
              </a:r>
              <a:r>
                <a:rPr lang="en-US" sz="600" b="1" dirty="0">
                  <a:solidFill>
                    <a:schemeClr val="tx2"/>
                  </a:solidFill>
                  <a:latin typeface="Calibri" pitchFamily="34" charset="0"/>
                </a:rPr>
                <a:t> Inc. retrieved 99% of the information stored on the charred Seagate hard drive's platters over a two day period. </a:t>
              </a:r>
            </a:p>
            <a:p>
              <a:pPr>
                <a:spcBef>
                  <a:spcPct val="50000"/>
                </a:spcBef>
              </a:pPr>
              <a:r>
                <a:rPr lang="en-US" sz="600" b="1" dirty="0">
                  <a:solidFill>
                    <a:schemeClr val="tx2"/>
                  </a:solidFill>
                  <a:latin typeface="Calibri" pitchFamily="34" charset="0"/>
                </a:rPr>
                <a:t>-  May 7, 2008 (Computerworld)</a:t>
              </a:r>
              <a:r>
                <a:rPr lang="en-US" sz="600" dirty="0">
                  <a:solidFill>
                    <a:schemeClr val="tx2"/>
                  </a:solidFill>
                  <a:latin typeface="Calibri" pitchFamily="34" charset="0"/>
                </a:rPr>
                <a:t> </a:t>
              </a:r>
            </a:p>
          </p:txBody>
        </p:sp>
      </p:grpSp>
      <p:sp>
        <p:nvSpPr>
          <p:cNvPr id="33803" name="Line 14"/>
          <p:cNvSpPr>
            <a:spLocks noChangeShapeType="1"/>
          </p:cNvSpPr>
          <p:nvPr/>
        </p:nvSpPr>
        <p:spPr bwMode="auto">
          <a:xfrm rot="435192">
            <a:off x="2614613" y="1212056"/>
            <a:ext cx="48816" cy="19050"/>
          </a:xfrm>
          <a:prstGeom prst="line">
            <a:avLst/>
          </a:prstGeom>
          <a:noFill/>
          <a:ln w="57150">
            <a:solidFill>
              <a:schemeClr val="bg1"/>
            </a:solidFill>
            <a:round/>
            <a:headEnd/>
            <a:tailEnd/>
          </a:ln>
        </p:spPr>
        <p:txBody>
          <a:bodyPr wrap="none" anchor="ctr">
            <a:spAutoFit/>
          </a:bodyPr>
          <a:lstStyle/>
          <a:p>
            <a:endParaRPr lang="en-US" sz="1350"/>
          </a:p>
        </p:txBody>
      </p:sp>
      <p:grpSp>
        <p:nvGrpSpPr>
          <p:cNvPr id="10" name="Group 34"/>
          <p:cNvGrpSpPr>
            <a:grpSpLocks/>
          </p:cNvGrpSpPr>
          <p:nvPr/>
        </p:nvGrpSpPr>
        <p:grpSpPr bwMode="auto">
          <a:xfrm>
            <a:off x="1341835" y="1172767"/>
            <a:ext cx="1179909" cy="1194196"/>
            <a:chOff x="167" y="985"/>
            <a:chExt cx="991" cy="1003"/>
          </a:xfrm>
        </p:grpSpPr>
        <p:sp>
          <p:nvSpPr>
            <p:cNvPr id="33819" name="Text Box 2"/>
            <p:cNvSpPr txBox="1">
              <a:spLocks noChangeArrowheads="1"/>
            </p:cNvSpPr>
            <p:nvPr/>
          </p:nvSpPr>
          <p:spPr bwMode="auto">
            <a:xfrm>
              <a:off x="167" y="1442"/>
              <a:ext cx="897" cy="113"/>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a:solidFill>
                    <a:srgbClr val="333333"/>
                  </a:solidFill>
                  <a:latin typeface="Calibri" pitchFamily="34" charset="0"/>
                </a:rPr>
                <a:t>Retire Drive</a:t>
              </a:r>
            </a:p>
          </p:txBody>
        </p:sp>
        <p:pic>
          <p:nvPicPr>
            <p:cNvPr id="33820" name="Picture 30" descr="new-zealand-power-plug"/>
            <p:cNvPicPr>
              <a:picLocks noChangeAspect="1" noChangeArrowheads="1"/>
            </p:cNvPicPr>
            <p:nvPr/>
          </p:nvPicPr>
          <p:blipFill>
            <a:blip r:embed="rId7" cstate="print"/>
            <a:srcRect/>
            <a:stretch>
              <a:fillRect/>
            </a:stretch>
          </p:blipFill>
          <p:spPr bwMode="auto">
            <a:xfrm>
              <a:off x="372" y="985"/>
              <a:ext cx="497" cy="373"/>
            </a:xfrm>
            <a:prstGeom prst="rect">
              <a:avLst/>
            </a:prstGeom>
            <a:noFill/>
            <a:ln w="9525">
              <a:noFill/>
              <a:miter lim="800000"/>
              <a:headEnd/>
              <a:tailEnd/>
            </a:ln>
          </p:spPr>
        </p:pic>
        <p:sp>
          <p:nvSpPr>
            <p:cNvPr id="33821" name="Text Box 62"/>
            <p:cNvSpPr txBox="1">
              <a:spLocks noChangeArrowheads="1"/>
            </p:cNvSpPr>
            <p:nvPr/>
          </p:nvSpPr>
          <p:spPr bwMode="auto">
            <a:xfrm>
              <a:off x="318" y="1620"/>
              <a:ext cx="840" cy="368"/>
            </a:xfrm>
            <a:prstGeom prst="rect">
              <a:avLst/>
            </a:prstGeom>
            <a:noFill/>
            <a:ln w="12700">
              <a:noFill/>
              <a:miter lim="800000"/>
              <a:headEnd/>
              <a:tailEnd/>
            </a:ln>
          </p:spPr>
          <p:txBody>
            <a:bodyPr>
              <a:spAutoFit/>
            </a:bodyPr>
            <a:lstStyle/>
            <a:p>
              <a:pPr>
                <a:buFontTx/>
                <a:buChar char="•"/>
              </a:pPr>
              <a:r>
                <a:rPr lang="en-US" sz="750" dirty="0">
                  <a:latin typeface="Calibri" pitchFamily="34" charset="0"/>
                </a:rPr>
                <a:t> </a:t>
              </a:r>
              <a:r>
                <a:rPr lang="en-US" sz="750" dirty="0">
                  <a:solidFill>
                    <a:schemeClr val="tx2"/>
                  </a:solidFill>
                  <a:latin typeface="Calibri" pitchFamily="34" charset="0"/>
                </a:rPr>
                <a:t>Replace</a:t>
              </a:r>
            </a:p>
            <a:p>
              <a:pPr>
                <a:buFontTx/>
                <a:buChar char="•"/>
              </a:pPr>
              <a:r>
                <a:rPr lang="en-US" sz="750" dirty="0">
                  <a:solidFill>
                    <a:schemeClr val="tx2"/>
                  </a:solidFill>
                  <a:latin typeface="Calibri" pitchFamily="34" charset="0"/>
                </a:rPr>
                <a:t> Repair</a:t>
              </a:r>
            </a:p>
            <a:p>
              <a:pPr>
                <a:buFontTx/>
                <a:buChar char="•"/>
              </a:pPr>
              <a:r>
                <a:rPr lang="en-US" sz="750" dirty="0">
                  <a:solidFill>
                    <a:schemeClr val="tx2"/>
                  </a:solidFill>
                  <a:latin typeface="Calibri" pitchFamily="34" charset="0"/>
                </a:rPr>
                <a:t> Repurpose</a:t>
              </a:r>
            </a:p>
          </p:txBody>
        </p:sp>
      </p:grpSp>
      <p:grpSp>
        <p:nvGrpSpPr>
          <p:cNvPr id="11" name="Group 38"/>
          <p:cNvGrpSpPr>
            <a:grpSpLocks/>
          </p:cNvGrpSpPr>
          <p:nvPr/>
        </p:nvGrpSpPr>
        <p:grpSpPr bwMode="auto">
          <a:xfrm>
            <a:off x="5175649" y="857250"/>
            <a:ext cx="2825354" cy="2671763"/>
            <a:chOff x="3387" y="720"/>
            <a:chExt cx="2373" cy="2244"/>
          </a:xfrm>
        </p:grpSpPr>
        <p:sp>
          <p:nvSpPr>
            <p:cNvPr id="231453" name="AutoShape 29"/>
            <p:cNvSpPr>
              <a:spLocks noChangeArrowheads="1"/>
            </p:cNvSpPr>
            <p:nvPr/>
          </p:nvSpPr>
          <p:spPr bwMode="auto">
            <a:xfrm>
              <a:off x="5158" y="1686"/>
              <a:ext cx="220" cy="629"/>
            </a:xfrm>
            <a:prstGeom prst="rightArrow">
              <a:avLst>
                <a:gd name="adj1" fmla="val 52120"/>
                <a:gd name="adj2" fmla="val 66819"/>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sp>
          <p:nvSpPr>
            <p:cNvPr id="33808" name="Text Box 10"/>
            <p:cNvSpPr txBox="1">
              <a:spLocks noChangeArrowheads="1"/>
            </p:cNvSpPr>
            <p:nvPr/>
          </p:nvSpPr>
          <p:spPr bwMode="auto">
            <a:xfrm>
              <a:off x="4268" y="2025"/>
              <a:ext cx="873" cy="397"/>
            </a:xfrm>
            <a:prstGeom prst="rect">
              <a:avLst/>
            </a:prstGeom>
            <a:noFill/>
            <a:ln w="12700">
              <a:noFill/>
              <a:miter lim="800000"/>
              <a:headEnd/>
              <a:tailEnd/>
            </a:ln>
          </p:spPr>
          <p:txBody>
            <a:bodyPr>
              <a:spAutoFit/>
            </a:bodyPr>
            <a:lstStyle/>
            <a:p>
              <a:pPr>
                <a:spcBef>
                  <a:spcPct val="50000"/>
                </a:spcBef>
              </a:pPr>
              <a:r>
                <a:rPr lang="en-US" sz="825">
                  <a:latin typeface="Calibri" pitchFamily="34" charset="0"/>
                </a:rPr>
                <a:t>Shredding  is environmentally hazardous </a:t>
              </a:r>
            </a:p>
          </p:txBody>
        </p:sp>
        <p:sp>
          <p:nvSpPr>
            <p:cNvPr id="231427" name="AutoShape 3"/>
            <p:cNvSpPr>
              <a:spLocks noChangeArrowheads="1"/>
            </p:cNvSpPr>
            <p:nvPr/>
          </p:nvSpPr>
          <p:spPr bwMode="auto">
            <a:xfrm>
              <a:off x="3387"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sp>
          <p:nvSpPr>
            <p:cNvPr id="33810" name="Text Box 9"/>
            <p:cNvSpPr txBox="1">
              <a:spLocks noChangeArrowheads="1"/>
            </p:cNvSpPr>
            <p:nvPr/>
          </p:nvSpPr>
          <p:spPr bwMode="auto">
            <a:xfrm>
              <a:off x="4268" y="2515"/>
              <a:ext cx="933" cy="397"/>
            </a:xfrm>
            <a:prstGeom prst="rect">
              <a:avLst/>
            </a:prstGeom>
            <a:noFill/>
            <a:ln w="12700">
              <a:noFill/>
              <a:miter lim="800000"/>
              <a:headEnd/>
              <a:tailEnd/>
            </a:ln>
          </p:spPr>
          <p:txBody>
            <a:bodyPr>
              <a:spAutoFit/>
            </a:bodyPr>
            <a:lstStyle/>
            <a:p>
              <a:pPr>
                <a:spcBef>
                  <a:spcPct val="50000"/>
                </a:spcBef>
              </a:pPr>
              <a:r>
                <a:rPr lang="en-US" sz="825">
                  <a:latin typeface="Calibri" pitchFamily="34" charset="0"/>
                </a:rPr>
                <a:t>Not always as secure as shredding, but more fun</a:t>
              </a:r>
            </a:p>
          </p:txBody>
        </p:sp>
        <p:sp>
          <p:nvSpPr>
            <p:cNvPr id="33811" name="Text Box 11"/>
            <p:cNvSpPr txBox="1">
              <a:spLocks noChangeArrowheads="1"/>
            </p:cNvSpPr>
            <p:nvPr/>
          </p:nvSpPr>
          <p:spPr bwMode="auto">
            <a:xfrm>
              <a:off x="4268" y="1505"/>
              <a:ext cx="1012" cy="397"/>
            </a:xfrm>
            <a:prstGeom prst="rect">
              <a:avLst/>
            </a:prstGeom>
            <a:noFill/>
            <a:ln w="12700">
              <a:noFill/>
              <a:miter lim="800000"/>
              <a:headEnd/>
              <a:tailEnd/>
            </a:ln>
          </p:spPr>
          <p:txBody>
            <a:bodyPr>
              <a:spAutoFit/>
            </a:bodyPr>
            <a:lstStyle/>
            <a:p>
              <a:pPr>
                <a:spcBef>
                  <a:spcPct val="50000"/>
                </a:spcBef>
              </a:pPr>
              <a:r>
                <a:rPr lang="en-US" sz="825">
                  <a:latin typeface="Calibri" pitchFamily="34" charset="0"/>
                </a:rPr>
                <a:t>Hard to ensure degauss strength matched drive type</a:t>
              </a:r>
            </a:p>
          </p:txBody>
        </p:sp>
        <p:sp>
          <p:nvSpPr>
            <p:cNvPr id="33812" name="Text Box 12"/>
            <p:cNvSpPr txBox="1">
              <a:spLocks noChangeArrowheads="1"/>
            </p:cNvSpPr>
            <p:nvPr/>
          </p:nvSpPr>
          <p:spPr bwMode="auto">
            <a:xfrm>
              <a:off x="4268" y="974"/>
              <a:ext cx="995" cy="461"/>
            </a:xfrm>
            <a:prstGeom prst="rect">
              <a:avLst/>
            </a:prstGeom>
            <a:noFill/>
            <a:ln w="12700">
              <a:noFill/>
              <a:miter lim="800000"/>
              <a:headEnd/>
              <a:tailEnd/>
            </a:ln>
          </p:spPr>
          <p:txBody>
            <a:bodyPr>
              <a:spAutoFit/>
            </a:bodyPr>
            <a:lstStyle/>
            <a:p>
              <a:pPr>
                <a:lnSpc>
                  <a:spcPct val="90000"/>
                </a:lnSpc>
              </a:pPr>
              <a:r>
                <a:rPr lang="en-US" sz="825">
                  <a:latin typeface="Calibri" pitchFamily="34" charset="0"/>
                </a:rPr>
                <a:t>Overwriting takes days and there is no notification of completion from drive</a:t>
              </a:r>
            </a:p>
          </p:txBody>
        </p:sp>
        <p:pic>
          <p:nvPicPr>
            <p:cNvPr id="33813" name="Picture 25" descr="Hammer"/>
            <p:cNvPicPr>
              <a:picLocks noChangeAspect="1" noChangeArrowheads="1"/>
            </p:cNvPicPr>
            <p:nvPr/>
          </p:nvPicPr>
          <p:blipFill>
            <a:blip r:embed="rId8" cstate="print"/>
            <a:srcRect/>
            <a:stretch>
              <a:fillRect/>
            </a:stretch>
          </p:blipFill>
          <p:spPr bwMode="auto">
            <a:xfrm>
              <a:off x="3716" y="2494"/>
              <a:ext cx="597" cy="470"/>
            </a:xfrm>
            <a:prstGeom prst="rect">
              <a:avLst/>
            </a:prstGeom>
            <a:noFill/>
            <a:ln w="9525">
              <a:noFill/>
              <a:miter lim="800000"/>
              <a:headEnd/>
              <a:tailEnd/>
            </a:ln>
          </p:spPr>
        </p:pic>
        <p:pic>
          <p:nvPicPr>
            <p:cNvPr id="33814" name="Picture 26" descr="Software"/>
            <p:cNvPicPr>
              <a:picLocks noChangeAspect="1" noChangeArrowheads="1"/>
            </p:cNvPicPr>
            <p:nvPr/>
          </p:nvPicPr>
          <p:blipFill>
            <a:blip r:embed="rId9" cstate="print"/>
            <a:srcRect/>
            <a:stretch>
              <a:fillRect/>
            </a:stretch>
          </p:blipFill>
          <p:spPr bwMode="auto">
            <a:xfrm>
              <a:off x="3779" y="962"/>
              <a:ext cx="470" cy="470"/>
            </a:xfrm>
            <a:prstGeom prst="rect">
              <a:avLst/>
            </a:prstGeom>
            <a:noFill/>
            <a:ln w="9525">
              <a:noFill/>
              <a:miter lim="800000"/>
              <a:headEnd/>
              <a:tailEnd/>
            </a:ln>
          </p:spPr>
        </p:pic>
        <p:pic>
          <p:nvPicPr>
            <p:cNvPr id="33815" name="Picture 27" descr="Magnet"/>
            <p:cNvPicPr>
              <a:picLocks noChangeAspect="1" noChangeArrowheads="1"/>
            </p:cNvPicPr>
            <p:nvPr/>
          </p:nvPicPr>
          <p:blipFill>
            <a:blip r:embed="rId10" cstate="print"/>
            <a:srcRect/>
            <a:stretch>
              <a:fillRect/>
            </a:stretch>
          </p:blipFill>
          <p:spPr bwMode="auto">
            <a:xfrm>
              <a:off x="3651" y="1417"/>
              <a:ext cx="727" cy="561"/>
            </a:xfrm>
            <a:prstGeom prst="rect">
              <a:avLst/>
            </a:prstGeom>
            <a:noFill/>
            <a:ln w="9525">
              <a:noFill/>
              <a:miter lim="800000"/>
              <a:headEnd/>
              <a:tailEnd/>
            </a:ln>
          </p:spPr>
        </p:pic>
        <p:pic>
          <p:nvPicPr>
            <p:cNvPr id="33816" name="Picture 28" descr="ShredMachine2"/>
            <p:cNvPicPr>
              <a:picLocks noChangeAspect="1" noChangeArrowheads="1"/>
            </p:cNvPicPr>
            <p:nvPr/>
          </p:nvPicPr>
          <p:blipFill>
            <a:blip r:embed="rId11" cstate="print"/>
            <a:srcRect/>
            <a:stretch>
              <a:fillRect/>
            </a:stretch>
          </p:blipFill>
          <p:spPr bwMode="auto">
            <a:xfrm>
              <a:off x="3779" y="1983"/>
              <a:ext cx="470" cy="471"/>
            </a:xfrm>
            <a:prstGeom prst="rect">
              <a:avLst/>
            </a:prstGeom>
            <a:noFill/>
            <a:ln w="9525">
              <a:noFill/>
              <a:miter lim="800000"/>
              <a:headEnd/>
              <a:tailEnd/>
            </a:ln>
          </p:spPr>
        </p:pic>
        <p:sp>
          <p:nvSpPr>
            <p:cNvPr id="33817" name="Text Box 49"/>
            <p:cNvSpPr txBox="1">
              <a:spLocks noChangeArrowheads="1"/>
            </p:cNvSpPr>
            <p:nvPr/>
          </p:nvSpPr>
          <p:spPr bwMode="auto">
            <a:xfrm>
              <a:off x="3792" y="720"/>
              <a:ext cx="1671" cy="252"/>
            </a:xfrm>
            <a:prstGeom prst="rect">
              <a:avLst/>
            </a:prstGeom>
            <a:noFill/>
            <a:ln w="12700">
              <a:noFill/>
              <a:miter lim="800000"/>
              <a:headEnd/>
              <a:tailEnd/>
            </a:ln>
          </p:spPr>
          <p:txBody>
            <a:bodyPr>
              <a:spAutoFit/>
            </a:bodyPr>
            <a:lstStyle/>
            <a:p>
              <a:pPr algn="ctr">
                <a:spcBef>
                  <a:spcPct val="50000"/>
                </a:spcBef>
              </a:pPr>
              <a:r>
                <a:rPr lang="en-US" sz="1350" b="1">
                  <a:solidFill>
                    <a:schemeClr val="tx2"/>
                  </a:solidFill>
                  <a:latin typeface="Calibri" pitchFamily="34" charset="0"/>
                </a:rPr>
                <a:t>Retirement Options</a:t>
              </a:r>
            </a:p>
          </p:txBody>
        </p:sp>
        <p:sp>
          <p:nvSpPr>
            <p:cNvPr id="33818" name="Text Box 50"/>
            <p:cNvSpPr txBox="1">
              <a:spLocks noChangeArrowheads="1"/>
            </p:cNvSpPr>
            <p:nvPr/>
          </p:nvSpPr>
          <p:spPr bwMode="auto">
            <a:xfrm rot="16200000">
              <a:off x="4603" y="1793"/>
              <a:ext cx="2055" cy="259"/>
            </a:xfrm>
            <a:prstGeom prst="rect">
              <a:avLst/>
            </a:prstGeom>
            <a:solidFill>
              <a:schemeClr val="bg2">
                <a:alpha val="25098"/>
              </a:schemeClr>
            </a:solidFill>
            <a:ln w="12700">
              <a:solidFill>
                <a:srgbClr val="0085A1"/>
              </a:solidFill>
              <a:prstDash val="sysDot"/>
              <a:miter lim="800000"/>
              <a:headEnd/>
              <a:tailEnd/>
            </a:ln>
          </p:spPr>
          <p:txBody>
            <a:bodyPr vert="eaVert" anchor="ctr" anchorCtr="1">
              <a:spAutoFit/>
            </a:bodyPr>
            <a:lstStyle/>
            <a:p>
              <a:pPr algn="ctr">
                <a:spcBef>
                  <a:spcPct val="50000"/>
                </a:spcBef>
              </a:pPr>
              <a:r>
                <a:rPr lang="en-US" sz="2100" b="1">
                  <a:solidFill>
                    <a:srgbClr val="009999"/>
                  </a:solidFill>
                  <a:latin typeface="Calibri" pitchFamily="34" charset="0"/>
                </a:rPr>
                <a:t>SECURE</a:t>
              </a:r>
              <a:br>
                <a:rPr lang="en-US" sz="2100" b="1">
                  <a:solidFill>
                    <a:srgbClr val="009999"/>
                  </a:solidFill>
                  <a:latin typeface="Calibri" pitchFamily="34" charset="0"/>
                </a:rPr>
              </a:br>
              <a:r>
                <a:rPr lang="en-US" sz="2100" b="1">
                  <a:solidFill>
                    <a:srgbClr val="009999"/>
                  </a:solidFill>
                  <a:latin typeface="Calibri" pitchFamily="34" charset="0"/>
                </a:rPr>
                <a:t>?</a:t>
              </a:r>
            </a:p>
          </p:txBody>
        </p:sp>
      </p:grpSp>
      <p:sp>
        <p:nvSpPr>
          <p:cNvPr id="248884" name="Text Box 52"/>
          <p:cNvSpPr txBox="1">
            <a:spLocks noChangeArrowheads="1"/>
          </p:cNvSpPr>
          <p:nvPr/>
        </p:nvSpPr>
        <p:spPr bwMode="auto">
          <a:xfrm>
            <a:off x="1943101" y="1143001"/>
            <a:ext cx="4861322" cy="2631490"/>
          </a:xfrm>
          <a:prstGeom prst="rect">
            <a:avLst/>
          </a:prstGeom>
          <a:solidFill>
            <a:schemeClr val="accent1"/>
          </a:solidFill>
          <a:ln w="12700">
            <a:solidFill>
              <a:schemeClr val="accent1"/>
            </a:solidFill>
            <a:miter lim="800000"/>
            <a:headEnd/>
            <a:tailEnd/>
          </a:ln>
          <a:effectLst/>
        </p:spPr>
        <p:txBody>
          <a:bodyPr>
            <a:spAutoFit/>
          </a:bodyPr>
          <a:lstStyle/>
          <a:p>
            <a:pPr algn="ctr">
              <a:spcBef>
                <a:spcPct val="50000"/>
              </a:spcBef>
              <a:defRPr/>
            </a:pPr>
            <a:r>
              <a:rPr lang="en-US" sz="3000" b="1" dirty="0">
                <a:solidFill>
                  <a:schemeClr val="bg1"/>
                </a:solidFill>
                <a:effectLst>
                  <a:outerShdw blurRad="38100" dist="38100" dir="2700000" algn="tl">
                    <a:srgbClr val="000000"/>
                  </a:outerShdw>
                </a:effectLst>
                <a:latin typeface="Arial" charset="0"/>
                <a:ea typeface="ＭＳ Ｐゴシック" pitchFamily="34" charset="-128"/>
              </a:rPr>
              <a:t>Drive Retirement is:</a:t>
            </a:r>
          </a:p>
          <a:p>
            <a:pPr algn="ctr">
              <a:spcBef>
                <a:spcPct val="50000"/>
              </a:spcBef>
              <a:defRPr/>
            </a:pPr>
            <a:r>
              <a:rPr lang="en-US" sz="3000" b="1" i="1" dirty="0">
                <a:solidFill>
                  <a:schemeClr val="bg1"/>
                </a:solidFill>
                <a:effectLst>
                  <a:outerShdw blurRad="38100" dist="38100" dir="2700000" algn="tl">
                    <a:srgbClr val="000000"/>
                  </a:outerShdw>
                </a:effectLst>
                <a:latin typeface="Arial" charset="0"/>
                <a:ea typeface="ＭＳ Ｐゴシック" pitchFamily="34" charset="-128"/>
              </a:rPr>
              <a:t>Expensive</a:t>
            </a:r>
          </a:p>
          <a:p>
            <a:pPr algn="ctr">
              <a:spcBef>
                <a:spcPct val="50000"/>
              </a:spcBef>
              <a:defRPr/>
            </a:pPr>
            <a:r>
              <a:rPr lang="en-US" sz="3000" b="1" i="1" dirty="0">
                <a:solidFill>
                  <a:schemeClr val="bg1"/>
                </a:solidFill>
                <a:effectLst>
                  <a:outerShdw blurRad="38100" dist="38100" dir="2700000" algn="tl">
                    <a:srgbClr val="000000"/>
                  </a:outerShdw>
                </a:effectLst>
                <a:latin typeface="Arial" charset="0"/>
                <a:ea typeface="ＭＳ Ｐゴシック" pitchFamily="34" charset="-128"/>
              </a:rPr>
              <a:t>Time-consuming</a:t>
            </a:r>
          </a:p>
          <a:p>
            <a:pPr algn="ctr">
              <a:spcBef>
                <a:spcPct val="50000"/>
              </a:spcBef>
              <a:defRPr/>
            </a:pPr>
            <a:r>
              <a:rPr lang="en-US" sz="3000" b="1" i="1" dirty="0">
                <a:solidFill>
                  <a:schemeClr val="bg1"/>
                </a:solidFill>
                <a:effectLst>
                  <a:outerShdw blurRad="38100" dist="38100" dir="2700000" algn="tl">
                    <a:srgbClr val="000000"/>
                  </a:outerShdw>
                </a:effectLst>
                <a:latin typeface="Arial" charset="0"/>
                <a:ea typeface="ＭＳ Ｐゴシック" pitchFamily="34" charset="-128"/>
              </a:rPr>
              <a:t>Error-prone</a:t>
            </a:r>
          </a:p>
        </p:txBody>
      </p:sp>
      <p:sp>
        <p:nvSpPr>
          <p:cNvPr id="12" name="TextBox 11"/>
          <p:cNvSpPr txBox="1"/>
          <p:nvPr/>
        </p:nvSpPr>
        <p:spPr>
          <a:xfrm>
            <a:off x="3337322" y="4849417"/>
            <a:ext cx="2137172"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Tree>
    <p:extLst>
      <p:ext uri="{BB962C8B-B14F-4D97-AF65-F5344CB8AC3E}">
        <p14:creationId xmlns:p14="http://schemas.microsoft.com/office/powerpoint/2010/main" val="15117876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0"/>
          </p:nvPr>
        </p:nvSpPr>
        <p:spPr>
          <a:noFill/>
        </p:spPr>
        <p:txBody>
          <a:bodyPr/>
          <a:lstStyle/>
          <a:p>
            <a:fld id="{F0680913-A5A8-4F32-81D1-E4568F60926C}" type="slidenum">
              <a:rPr lang="en-US" smtClean="0">
                <a:latin typeface="Gill Sans MT"/>
                <a:ea typeface="MS PGothic" pitchFamily="34" charset="-128"/>
              </a:rPr>
              <a:pPr/>
              <a:t>16</a:t>
            </a:fld>
            <a:endParaRPr lang="en-US">
              <a:latin typeface="Gill Sans MT"/>
              <a:ea typeface="MS PGothic" pitchFamily="34" charset="-128"/>
            </a:endParaRPr>
          </a:p>
        </p:txBody>
      </p:sp>
      <p:sp>
        <p:nvSpPr>
          <p:cNvPr id="34819" name="Rectangle 35"/>
          <p:cNvSpPr>
            <a:spLocks noChangeArrowheads="1"/>
          </p:cNvSpPr>
          <p:nvPr/>
        </p:nvSpPr>
        <p:spPr bwMode="auto">
          <a:xfrm>
            <a:off x="1421606" y="136924"/>
            <a:ext cx="6387704" cy="469106"/>
          </a:xfrm>
          <a:prstGeom prst="rect">
            <a:avLst/>
          </a:prstGeom>
          <a:noFill/>
          <a:ln w="9525">
            <a:noFill/>
            <a:miter lim="800000"/>
            <a:headEnd/>
            <a:tailEnd/>
          </a:ln>
        </p:spPr>
        <p:txBody>
          <a:bodyPr lIns="0" tIns="0" rIns="0" bIns="0"/>
          <a:lstStyle/>
          <a:p>
            <a:pPr>
              <a:lnSpc>
                <a:spcPct val="95000"/>
              </a:lnSpc>
              <a:tabLst>
                <a:tab pos="683419" algn="l"/>
                <a:tab pos="6128147" algn="r"/>
              </a:tabLst>
            </a:pPr>
            <a:endParaRPr lang="en-US" sz="2175" b="1">
              <a:solidFill>
                <a:schemeClr val="tx2"/>
              </a:solidFill>
              <a:latin typeface="Calibri" pitchFamily="34" charset="0"/>
            </a:endParaRPr>
          </a:p>
        </p:txBody>
      </p:sp>
      <p:grpSp>
        <p:nvGrpSpPr>
          <p:cNvPr id="3" name="Group 4"/>
          <p:cNvGrpSpPr>
            <a:grpSpLocks/>
          </p:cNvGrpSpPr>
          <p:nvPr/>
        </p:nvGrpSpPr>
        <p:grpSpPr bwMode="auto">
          <a:xfrm>
            <a:off x="1532336" y="1040607"/>
            <a:ext cx="4398169" cy="1397793"/>
            <a:chOff x="167" y="814"/>
            <a:chExt cx="3694" cy="1174"/>
          </a:xfrm>
        </p:grpSpPr>
        <p:grpSp>
          <p:nvGrpSpPr>
            <p:cNvPr id="4" name="Group 5"/>
            <p:cNvGrpSpPr>
              <a:grpSpLocks/>
            </p:cNvGrpSpPr>
            <p:nvPr/>
          </p:nvGrpSpPr>
          <p:grpSpPr bwMode="auto">
            <a:xfrm>
              <a:off x="846" y="814"/>
              <a:ext cx="674" cy="820"/>
              <a:chOff x="846" y="814"/>
              <a:chExt cx="674" cy="820"/>
            </a:xfrm>
          </p:grpSpPr>
          <p:sp>
            <p:nvSpPr>
              <p:cNvPr id="34850" name="Text Box 4"/>
              <p:cNvSpPr txBox="1">
                <a:spLocks noChangeArrowheads="1"/>
              </p:cNvSpPr>
              <p:nvPr/>
            </p:nvSpPr>
            <p:spPr bwMode="auto">
              <a:xfrm>
                <a:off x="960" y="1442"/>
                <a:ext cx="560" cy="192"/>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a:solidFill>
                      <a:srgbClr val="333333"/>
                    </a:solidFill>
                    <a:latin typeface="Calibri" pitchFamily="34" charset="0"/>
                  </a:rPr>
                  <a:t>Remove</a:t>
                </a:r>
              </a:p>
              <a:p>
                <a:pPr algn="ctr">
                  <a:lnSpc>
                    <a:spcPct val="90000"/>
                  </a:lnSpc>
                  <a:buClr>
                    <a:schemeClr val="accent2"/>
                  </a:buClr>
                </a:pPr>
                <a:r>
                  <a:rPr lang="en-US" sz="675" b="1">
                    <a:solidFill>
                      <a:srgbClr val="333333"/>
                    </a:solidFill>
                    <a:latin typeface="Calibri" pitchFamily="34" charset="0"/>
                  </a:rPr>
                  <a:t>ALL drives</a:t>
                </a:r>
              </a:p>
            </p:txBody>
          </p:sp>
          <p:sp>
            <p:nvSpPr>
              <p:cNvPr id="231439" name="AutoShape 15"/>
              <p:cNvSpPr>
                <a:spLocks noChangeArrowheads="1"/>
              </p:cNvSpPr>
              <p:nvPr/>
            </p:nvSpPr>
            <p:spPr bwMode="auto">
              <a:xfrm>
                <a:off x="846"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4852" name="Picture 20" descr="Man"/>
              <p:cNvPicPr>
                <a:picLocks noChangeAspect="1" noChangeArrowheads="1"/>
              </p:cNvPicPr>
              <p:nvPr/>
            </p:nvPicPr>
            <p:blipFill>
              <a:blip r:embed="rId3" cstate="print"/>
              <a:srcRect/>
              <a:stretch>
                <a:fillRect/>
              </a:stretch>
            </p:blipFill>
            <p:spPr bwMode="auto">
              <a:xfrm>
                <a:off x="1129" y="910"/>
                <a:ext cx="227" cy="466"/>
              </a:xfrm>
              <a:prstGeom prst="rect">
                <a:avLst/>
              </a:prstGeom>
              <a:noFill/>
              <a:ln w="9525">
                <a:noFill/>
                <a:miter lim="800000"/>
                <a:headEnd/>
                <a:tailEnd/>
              </a:ln>
            </p:spPr>
          </p:pic>
        </p:grpSp>
        <p:grpSp>
          <p:nvGrpSpPr>
            <p:cNvPr id="5" name="Group 9"/>
            <p:cNvGrpSpPr>
              <a:grpSpLocks/>
            </p:cNvGrpSpPr>
            <p:nvPr/>
          </p:nvGrpSpPr>
          <p:grpSpPr bwMode="auto">
            <a:xfrm>
              <a:off x="1338" y="814"/>
              <a:ext cx="788" cy="877"/>
              <a:chOff x="1338" y="814"/>
              <a:chExt cx="788" cy="877"/>
            </a:xfrm>
          </p:grpSpPr>
          <p:sp>
            <p:nvSpPr>
              <p:cNvPr id="34847" name="Text Box 5"/>
              <p:cNvSpPr txBox="1">
                <a:spLocks noChangeArrowheads="1"/>
              </p:cNvSpPr>
              <p:nvPr/>
            </p:nvSpPr>
            <p:spPr bwMode="auto">
              <a:xfrm>
                <a:off x="1349" y="1421"/>
                <a:ext cx="777" cy="270"/>
              </a:xfrm>
              <a:prstGeom prst="rect">
                <a:avLst/>
              </a:prstGeom>
              <a:noFill/>
              <a:ln w="12700">
                <a:noFill/>
                <a:miter lim="800000"/>
                <a:headEnd/>
                <a:tailEnd/>
              </a:ln>
            </p:spPr>
            <p:txBody>
              <a:bodyPr lIns="20574" tIns="20574" rIns="20574" bIns="20574">
                <a:spAutoFit/>
              </a:bodyPr>
              <a:lstStyle/>
              <a:p>
                <a:pPr algn="ctr">
                  <a:lnSpc>
                    <a:spcPct val="90000"/>
                  </a:lnSpc>
                </a:pPr>
                <a:r>
                  <a:rPr lang="en-US" sz="675" b="1">
                    <a:solidFill>
                      <a:srgbClr val="333333"/>
                    </a:solidFill>
                    <a:latin typeface="Calibri" pitchFamily="34" charset="0"/>
                  </a:rPr>
                  <a:t>Send even</a:t>
                </a:r>
              </a:p>
              <a:p>
                <a:pPr algn="ctr">
                  <a:lnSpc>
                    <a:spcPct val="90000"/>
                  </a:lnSpc>
                </a:pPr>
                <a:r>
                  <a:rPr lang="en-US" sz="675" b="1">
                    <a:solidFill>
                      <a:srgbClr val="333333"/>
                    </a:solidFill>
                    <a:latin typeface="Calibri" pitchFamily="34" charset="0"/>
                  </a:rPr>
                  <a:t>“dead" drives</a:t>
                </a:r>
              </a:p>
              <a:p>
                <a:pPr algn="ctr">
                  <a:lnSpc>
                    <a:spcPct val="90000"/>
                  </a:lnSpc>
                </a:pPr>
                <a:r>
                  <a:rPr lang="en-US" sz="675" b="1">
                    <a:solidFill>
                      <a:srgbClr val="333333"/>
                    </a:solidFill>
                    <a:latin typeface="Calibri" pitchFamily="34" charset="0"/>
                  </a:rPr>
                  <a:t>through</a:t>
                </a:r>
              </a:p>
            </p:txBody>
          </p:sp>
          <p:sp>
            <p:nvSpPr>
              <p:cNvPr id="231440" name="AutoShape 16"/>
              <p:cNvSpPr>
                <a:spLocks noChangeArrowheads="1"/>
              </p:cNvSpPr>
              <p:nvPr/>
            </p:nvSpPr>
            <p:spPr bwMode="auto">
              <a:xfrm>
                <a:off x="1338"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4849" name="Picture 21" descr="Man"/>
              <p:cNvPicPr>
                <a:picLocks noChangeAspect="1" noChangeArrowheads="1"/>
              </p:cNvPicPr>
              <p:nvPr/>
            </p:nvPicPr>
            <p:blipFill>
              <a:blip r:embed="rId3" cstate="print"/>
              <a:srcRect/>
              <a:stretch>
                <a:fillRect/>
              </a:stretch>
            </p:blipFill>
            <p:spPr bwMode="auto">
              <a:xfrm>
                <a:off x="1621" y="910"/>
                <a:ext cx="227" cy="466"/>
              </a:xfrm>
              <a:prstGeom prst="rect">
                <a:avLst/>
              </a:prstGeom>
              <a:noFill/>
              <a:ln w="9525">
                <a:noFill/>
                <a:miter lim="800000"/>
                <a:headEnd/>
                <a:tailEnd/>
              </a:ln>
            </p:spPr>
          </p:pic>
        </p:grpSp>
        <p:grpSp>
          <p:nvGrpSpPr>
            <p:cNvPr id="6" name="Group 13"/>
            <p:cNvGrpSpPr>
              <a:grpSpLocks/>
            </p:cNvGrpSpPr>
            <p:nvPr/>
          </p:nvGrpSpPr>
          <p:grpSpPr bwMode="auto">
            <a:xfrm>
              <a:off x="1826" y="814"/>
              <a:ext cx="688" cy="810"/>
              <a:chOff x="1826" y="814"/>
              <a:chExt cx="688" cy="810"/>
            </a:xfrm>
          </p:grpSpPr>
          <p:sp>
            <p:nvSpPr>
              <p:cNvPr id="34844" name="Text Box 6"/>
              <p:cNvSpPr txBox="1">
                <a:spLocks noChangeArrowheads="1"/>
              </p:cNvSpPr>
              <p:nvPr/>
            </p:nvSpPr>
            <p:spPr bwMode="auto">
              <a:xfrm>
                <a:off x="1937" y="1432"/>
                <a:ext cx="577" cy="192"/>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a:solidFill>
                      <a:srgbClr val="333333"/>
                    </a:solidFill>
                    <a:latin typeface="Calibri" pitchFamily="34" charset="0"/>
                  </a:rPr>
                  <a:t>Queue in</a:t>
                </a:r>
              </a:p>
              <a:p>
                <a:pPr algn="ctr">
                  <a:lnSpc>
                    <a:spcPct val="90000"/>
                  </a:lnSpc>
                  <a:buClr>
                    <a:schemeClr val="accent2"/>
                  </a:buClr>
                </a:pPr>
                <a:r>
                  <a:rPr lang="en-US" sz="675" b="1">
                    <a:solidFill>
                      <a:srgbClr val="333333"/>
                    </a:solidFill>
                    <a:latin typeface="Calibri" pitchFamily="34" charset="0"/>
                  </a:rPr>
                  <a:t>secure area</a:t>
                </a:r>
              </a:p>
            </p:txBody>
          </p:sp>
          <p:sp>
            <p:nvSpPr>
              <p:cNvPr id="231441" name="AutoShape 17"/>
              <p:cNvSpPr>
                <a:spLocks noChangeArrowheads="1"/>
              </p:cNvSpPr>
              <p:nvPr/>
            </p:nvSpPr>
            <p:spPr bwMode="auto">
              <a:xfrm>
                <a:off x="1826"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4846" name="Picture 22" descr="Man"/>
              <p:cNvPicPr>
                <a:picLocks noChangeAspect="1" noChangeArrowheads="1"/>
              </p:cNvPicPr>
              <p:nvPr/>
            </p:nvPicPr>
            <p:blipFill>
              <a:blip r:embed="rId3" cstate="print"/>
              <a:srcRect/>
              <a:stretch>
                <a:fillRect/>
              </a:stretch>
            </p:blipFill>
            <p:spPr bwMode="auto">
              <a:xfrm>
                <a:off x="2113" y="910"/>
                <a:ext cx="227" cy="466"/>
              </a:xfrm>
              <a:prstGeom prst="rect">
                <a:avLst/>
              </a:prstGeom>
              <a:noFill/>
              <a:ln w="9525">
                <a:noFill/>
                <a:miter lim="800000"/>
                <a:headEnd/>
                <a:tailEnd/>
              </a:ln>
            </p:spPr>
          </p:pic>
        </p:grpSp>
        <p:grpSp>
          <p:nvGrpSpPr>
            <p:cNvPr id="7" name="Group 17"/>
            <p:cNvGrpSpPr>
              <a:grpSpLocks/>
            </p:cNvGrpSpPr>
            <p:nvPr/>
          </p:nvGrpSpPr>
          <p:grpSpPr bwMode="auto">
            <a:xfrm>
              <a:off x="2319" y="814"/>
              <a:ext cx="721" cy="881"/>
              <a:chOff x="2319" y="814"/>
              <a:chExt cx="721" cy="881"/>
            </a:xfrm>
          </p:grpSpPr>
          <p:sp>
            <p:nvSpPr>
              <p:cNvPr id="34841" name="Text Box 7"/>
              <p:cNvSpPr txBox="1">
                <a:spLocks noChangeArrowheads="1"/>
              </p:cNvSpPr>
              <p:nvPr/>
            </p:nvSpPr>
            <p:spPr bwMode="auto">
              <a:xfrm>
                <a:off x="2396" y="1425"/>
                <a:ext cx="644" cy="270"/>
              </a:xfrm>
              <a:prstGeom prst="rect">
                <a:avLst/>
              </a:prstGeom>
              <a:noFill/>
              <a:ln w="12700">
                <a:noFill/>
                <a:miter lim="800000"/>
                <a:headEnd/>
                <a:tailEnd/>
              </a:ln>
            </p:spPr>
            <p:txBody>
              <a:bodyPr lIns="20574" tIns="20574" rIns="20574" bIns="20574">
                <a:spAutoFit/>
              </a:bodyPr>
              <a:lstStyle/>
              <a:p>
                <a:pPr algn="ctr">
                  <a:lnSpc>
                    <a:spcPct val="90000"/>
                  </a:lnSpc>
                </a:pPr>
                <a:r>
                  <a:rPr lang="en-US" sz="675" b="1">
                    <a:solidFill>
                      <a:srgbClr val="333333"/>
                    </a:solidFill>
                    <a:latin typeface="Calibri" pitchFamily="34" charset="0"/>
                  </a:rPr>
                  <a:t>Transport</a:t>
                </a:r>
              </a:p>
              <a:p>
                <a:pPr algn="ctr">
                  <a:lnSpc>
                    <a:spcPct val="90000"/>
                  </a:lnSpc>
                </a:pPr>
                <a:r>
                  <a:rPr lang="en-US" sz="675" b="1">
                    <a:solidFill>
                      <a:srgbClr val="333333"/>
                    </a:solidFill>
                    <a:latin typeface="Calibri" pitchFamily="34" charset="0"/>
                  </a:rPr>
                  <a:t>Offsite</a:t>
                </a:r>
              </a:p>
              <a:p>
                <a:pPr algn="ctr">
                  <a:lnSpc>
                    <a:spcPct val="90000"/>
                  </a:lnSpc>
                  <a:buClr>
                    <a:schemeClr val="accent2"/>
                  </a:buClr>
                </a:pPr>
                <a:endParaRPr lang="en-US" sz="675" b="1">
                  <a:solidFill>
                    <a:srgbClr val="333333"/>
                  </a:solidFill>
                  <a:latin typeface="Calibri" pitchFamily="34" charset="0"/>
                </a:endParaRPr>
              </a:p>
            </p:txBody>
          </p:sp>
          <p:sp>
            <p:nvSpPr>
              <p:cNvPr id="231442" name="AutoShape 18"/>
              <p:cNvSpPr>
                <a:spLocks noChangeArrowheads="1"/>
              </p:cNvSpPr>
              <p:nvPr/>
            </p:nvSpPr>
            <p:spPr bwMode="auto">
              <a:xfrm>
                <a:off x="2319"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4843" name="Picture 23" descr="Man"/>
              <p:cNvPicPr>
                <a:picLocks noChangeAspect="1" noChangeArrowheads="1"/>
              </p:cNvPicPr>
              <p:nvPr/>
            </p:nvPicPr>
            <p:blipFill>
              <a:blip r:embed="rId3" cstate="print"/>
              <a:srcRect/>
              <a:stretch>
                <a:fillRect/>
              </a:stretch>
            </p:blipFill>
            <p:spPr bwMode="auto">
              <a:xfrm>
                <a:off x="2605" y="910"/>
                <a:ext cx="227" cy="466"/>
              </a:xfrm>
              <a:prstGeom prst="rect">
                <a:avLst/>
              </a:prstGeom>
              <a:noFill/>
              <a:ln w="9525">
                <a:noFill/>
                <a:miter lim="800000"/>
                <a:headEnd/>
                <a:tailEnd/>
              </a:ln>
            </p:spPr>
          </p:pic>
        </p:grpSp>
        <p:sp>
          <p:nvSpPr>
            <p:cNvPr id="34832" name="Text Box 8"/>
            <p:cNvSpPr txBox="1">
              <a:spLocks noChangeArrowheads="1"/>
            </p:cNvSpPr>
            <p:nvPr/>
          </p:nvSpPr>
          <p:spPr bwMode="auto">
            <a:xfrm>
              <a:off x="2912" y="1432"/>
              <a:ext cx="593" cy="192"/>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a:solidFill>
                    <a:srgbClr val="333333"/>
                  </a:solidFill>
                  <a:latin typeface="Calibri" pitchFamily="34" charset="0"/>
                </a:rPr>
                <a:t>Queue in</a:t>
              </a:r>
            </a:p>
            <a:p>
              <a:pPr algn="ctr">
                <a:lnSpc>
                  <a:spcPct val="90000"/>
                </a:lnSpc>
                <a:buClr>
                  <a:schemeClr val="accent2"/>
                </a:buClr>
              </a:pPr>
              <a:r>
                <a:rPr lang="en-US" sz="675" b="1">
                  <a:solidFill>
                    <a:srgbClr val="333333"/>
                  </a:solidFill>
                  <a:latin typeface="Calibri" pitchFamily="34" charset="0"/>
                </a:rPr>
                <a:t>secure area</a:t>
              </a:r>
            </a:p>
          </p:txBody>
        </p:sp>
        <p:sp>
          <p:nvSpPr>
            <p:cNvPr id="231443" name="AutoShape 19"/>
            <p:cNvSpPr>
              <a:spLocks noChangeArrowheads="1"/>
            </p:cNvSpPr>
            <p:nvPr/>
          </p:nvSpPr>
          <p:spPr bwMode="auto">
            <a:xfrm>
              <a:off x="2812" y="814"/>
              <a:ext cx="251"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pic>
          <p:nvPicPr>
            <p:cNvPr id="34834" name="Picture 24" descr="Man"/>
            <p:cNvPicPr>
              <a:picLocks noChangeAspect="1" noChangeArrowheads="1"/>
            </p:cNvPicPr>
            <p:nvPr/>
          </p:nvPicPr>
          <p:blipFill>
            <a:blip r:embed="rId3" cstate="print"/>
            <a:srcRect/>
            <a:stretch>
              <a:fillRect/>
            </a:stretch>
          </p:blipFill>
          <p:spPr bwMode="auto">
            <a:xfrm>
              <a:off x="3097" y="910"/>
              <a:ext cx="227" cy="466"/>
            </a:xfrm>
            <a:prstGeom prst="rect">
              <a:avLst/>
            </a:prstGeom>
            <a:noFill/>
            <a:ln w="9525">
              <a:noFill/>
              <a:miter lim="800000"/>
              <a:headEnd/>
              <a:tailEnd/>
            </a:ln>
          </p:spPr>
        </p:pic>
        <p:sp>
          <p:nvSpPr>
            <p:cNvPr id="34835" name="Line 14"/>
            <p:cNvSpPr>
              <a:spLocks noChangeShapeType="1"/>
            </p:cNvSpPr>
            <p:nvPr/>
          </p:nvSpPr>
          <p:spPr bwMode="auto">
            <a:xfrm rot="435192">
              <a:off x="1236" y="1018"/>
              <a:ext cx="41" cy="16"/>
            </a:xfrm>
            <a:prstGeom prst="line">
              <a:avLst/>
            </a:prstGeom>
            <a:noFill/>
            <a:ln w="57150">
              <a:solidFill>
                <a:schemeClr val="bg1"/>
              </a:solidFill>
              <a:round/>
              <a:headEnd/>
              <a:tailEnd/>
            </a:ln>
          </p:spPr>
          <p:txBody>
            <a:bodyPr wrap="none" anchor="ctr">
              <a:spAutoFit/>
            </a:bodyPr>
            <a:lstStyle/>
            <a:p>
              <a:endParaRPr lang="en-US" sz="1350"/>
            </a:p>
          </p:txBody>
        </p:sp>
        <p:grpSp>
          <p:nvGrpSpPr>
            <p:cNvPr id="8" name="Group 25"/>
            <p:cNvGrpSpPr>
              <a:grpSpLocks/>
            </p:cNvGrpSpPr>
            <p:nvPr/>
          </p:nvGrpSpPr>
          <p:grpSpPr bwMode="auto">
            <a:xfrm>
              <a:off x="167" y="985"/>
              <a:ext cx="991" cy="1003"/>
              <a:chOff x="167" y="985"/>
              <a:chExt cx="991" cy="1003"/>
            </a:xfrm>
          </p:grpSpPr>
          <p:sp>
            <p:nvSpPr>
              <p:cNvPr id="34838" name="Text Box 2"/>
              <p:cNvSpPr txBox="1">
                <a:spLocks noChangeArrowheads="1"/>
              </p:cNvSpPr>
              <p:nvPr/>
            </p:nvSpPr>
            <p:spPr bwMode="auto">
              <a:xfrm>
                <a:off x="167" y="1442"/>
                <a:ext cx="897" cy="113"/>
              </a:xfrm>
              <a:prstGeom prst="rect">
                <a:avLst/>
              </a:prstGeom>
              <a:noFill/>
              <a:ln w="12700">
                <a:noFill/>
                <a:miter lim="800000"/>
                <a:headEnd/>
                <a:tailEnd/>
              </a:ln>
            </p:spPr>
            <p:txBody>
              <a:bodyPr lIns="20574" tIns="20574" rIns="20574" bIns="20574">
                <a:spAutoFit/>
              </a:bodyPr>
              <a:lstStyle/>
              <a:p>
                <a:pPr algn="ctr">
                  <a:lnSpc>
                    <a:spcPct val="90000"/>
                  </a:lnSpc>
                  <a:buClr>
                    <a:schemeClr val="accent2"/>
                  </a:buClr>
                </a:pPr>
                <a:r>
                  <a:rPr lang="en-US" sz="675" b="1">
                    <a:solidFill>
                      <a:srgbClr val="333333"/>
                    </a:solidFill>
                    <a:latin typeface="Calibri" pitchFamily="34" charset="0"/>
                  </a:rPr>
                  <a:t>Retire Drive</a:t>
                </a:r>
              </a:p>
            </p:txBody>
          </p:sp>
          <p:pic>
            <p:nvPicPr>
              <p:cNvPr id="34839" name="Picture 30" descr="new-zealand-power-plug"/>
              <p:cNvPicPr>
                <a:picLocks noChangeAspect="1" noChangeArrowheads="1"/>
              </p:cNvPicPr>
              <p:nvPr/>
            </p:nvPicPr>
            <p:blipFill>
              <a:blip r:embed="rId4" cstate="print"/>
              <a:srcRect/>
              <a:stretch>
                <a:fillRect/>
              </a:stretch>
            </p:blipFill>
            <p:spPr bwMode="auto">
              <a:xfrm>
                <a:off x="372" y="985"/>
                <a:ext cx="497" cy="373"/>
              </a:xfrm>
              <a:prstGeom prst="rect">
                <a:avLst/>
              </a:prstGeom>
              <a:noFill/>
              <a:ln w="9525">
                <a:noFill/>
                <a:miter lim="800000"/>
                <a:headEnd/>
                <a:tailEnd/>
              </a:ln>
            </p:spPr>
          </p:pic>
          <p:sp>
            <p:nvSpPr>
              <p:cNvPr id="34840" name="Text Box 62"/>
              <p:cNvSpPr txBox="1">
                <a:spLocks noChangeArrowheads="1"/>
              </p:cNvSpPr>
              <p:nvPr/>
            </p:nvSpPr>
            <p:spPr bwMode="auto">
              <a:xfrm>
                <a:off x="318" y="1620"/>
                <a:ext cx="840" cy="368"/>
              </a:xfrm>
              <a:prstGeom prst="rect">
                <a:avLst/>
              </a:prstGeom>
              <a:noFill/>
              <a:ln w="12700">
                <a:noFill/>
                <a:miter lim="800000"/>
                <a:headEnd/>
                <a:tailEnd/>
              </a:ln>
            </p:spPr>
            <p:txBody>
              <a:bodyPr>
                <a:spAutoFit/>
              </a:bodyPr>
              <a:lstStyle/>
              <a:p>
                <a:pPr>
                  <a:buFontTx/>
                  <a:buChar char="•"/>
                </a:pPr>
                <a:r>
                  <a:rPr lang="en-US" sz="750" dirty="0">
                    <a:solidFill>
                      <a:schemeClr val="tx2"/>
                    </a:solidFill>
                    <a:latin typeface="Calibri" pitchFamily="34" charset="0"/>
                  </a:rPr>
                  <a:t> Replace</a:t>
                </a:r>
              </a:p>
              <a:p>
                <a:pPr>
                  <a:buFontTx/>
                  <a:buChar char="•"/>
                </a:pPr>
                <a:r>
                  <a:rPr lang="en-US" sz="750" dirty="0">
                    <a:solidFill>
                      <a:schemeClr val="tx2"/>
                    </a:solidFill>
                    <a:latin typeface="Calibri" pitchFamily="34" charset="0"/>
                  </a:rPr>
                  <a:t> Repair</a:t>
                </a:r>
              </a:p>
              <a:p>
                <a:pPr>
                  <a:buFontTx/>
                  <a:buChar char="•"/>
                </a:pPr>
                <a:r>
                  <a:rPr lang="en-US" sz="750" dirty="0">
                    <a:solidFill>
                      <a:schemeClr val="tx2"/>
                    </a:solidFill>
                    <a:latin typeface="Calibri" pitchFamily="34" charset="0"/>
                  </a:rPr>
                  <a:t> Repurpose</a:t>
                </a:r>
              </a:p>
            </p:txBody>
          </p:sp>
        </p:grpSp>
        <p:sp>
          <p:nvSpPr>
            <p:cNvPr id="2" name="AutoShape 19"/>
            <p:cNvSpPr>
              <a:spLocks noChangeArrowheads="1"/>
            </p:cNvSpPr>
            <p:nvPr/>
          </p:nvSpPr>
          <p:spPr bwMode="auto">
            <a:xfrm>
              <a:off x="3331" y="841"/>
              <a:ext cx="530" cy="718"/>
            </a:xfrm>
            <a:prstGeom prst="rightArrow">
              <a:avLst>
                <a:gd name="adj1" fmla="val 45509"/>
                <a:gd name="adj2" fmla="val 62255"/>
              </a:avLst>
            </a:prstGeom>
            <a:gradFill rotWithShape="1">
              <a:gsLst>
                <a:gs pos="0">
                  <a:schemeClr val="bg2">
                    <a:gamma/>
                    <a:tint val="44314"/>
                    <a:invGamma/>
                    <a:alpha val="27000"/>
                  </a:schemeClr>
                </a:gs>
                <a:gs pos="100000">
                  <a:schemeClr val="bg2">
                    <a:alpha val="63000"/>
                  </a:schemeClr>
                </a:gs>
              </a:gsLst>
              <a:lin ang="0" scaled="1"/>
            </a:gradFill>
            <a:ln w="12700" algn="ctr">
              <a:noFill/>
              <a:miter lim="800000"/>
              <a:headEnd/>
              <a:tailEnd/>
            </a:ln>
            <a:effectLst/>
          </p:spPr>
          <p:txBody>
            <a:bodyPr anchor="ctr">
              <a:spAutoFit/>
            </a:bodyPr>
            <a:lstStyle/>
            <a:p>
              <a:pPr>
                <a:spcBef>
                  <a:spcPct val="50000"/>
                </a:spcBef>
                <a:defRPr/>
              </a:pPr>
              <a:endParaRPr lang="en-US" sz="1950">
                <a:latin typeface="Arial" charset="0"/>
                <a:ea typeface="ＭＳ Ｐゴシック" pitchFamily="34" charset="-128"/>
              </a:endParaRPr>
            </a:p>
          </p:txBody>
        </p:sp>
      </p:grpSp>
      <p:sp>
        <p:nvSpPr>
          <p:cNvPr id="34821" name="Text Box 13"/>
          <p:cNvSpPr txBox="1">
            <a:spLocks noChangeArrowheads="1"/>
          </p:cNvSpPr>
          <p:nvPr/>
        </p:nvSpPr>
        <p:spPr bwMode="auto">
          <a:xfrm>
            <a:off x="7280672" y="828675"/>
            <a:ext cx="408384" cy="1622752"/>
          </a:xfrm>
          <a:prstGeom prst="rect">
            <a:avLst/>
          </a:prstGeom>
          <a:noFill/>
          <a:ln w="12700">
            <a:noFill/>
            <a:miter lim="800000"/>
            <a:headEnd/>
            <a:tailEnd/>
          </a:ln>
        </p:spPr>
        <p:txBody>
          <a:bodyPr>
            <a:spAutoFit/>
          </a:bodyPr>
          <a:lstStyle/>
          <a:p>
            <a:pPr algn="ctr">
              <a:lnSpc>
                <a:spcPct val="85000"/>
              </a:lnSpc>
            </a:pPr>
            <a:r>
              <a:rPr lang="en-US" sz="1950" b="1">
                <a:solidFill>
                  <a:schemeClr val="accent1"/>
                </a:solidFill>
                <a:latin typeface="Arial Black" pitchFamily="34" charset="0"/>
              </a:rPr>
              <a:t>SE</a:t>
            </a:r>
          </a:p>
          <a:p>
            <a:pPr algn="ctr">
              <a:lnSpc>
                <a:spcPct val="85000"/>
              </a:lnSpc>
            </a:pPr>
            <a:r>
              <a:rPr lang="en-US" sz="1950" b="1">
                <a:solidFill>
                  <a:schemeClr val="accent1"/>
                </a:solidFill>
                <a:latin typeface="Arial Black" pitchFamily="34" charset="0"/>
              </a:rPr>
              <a:t>C</a:t>
            </a:r>
          </a:p>
          <a:p>
            <a:pPr algn="ctr">
              <a:lnSpc>
                <a:spcPct val="85000"/>
              </a:lnSpc>
            </a:pPr>
            <a:r>
              <a:rPr lang="en-US" sz="1950" b="1">
                <a:solidFill>
                  <a:schemeClr val="accent1"/>
                </a:solidFill>
                <a:latin typeface="Arial Black" pitchFamily="34" charset="0"/>
              </a:rPr>
              <a:t>U</a:t>
            </a:r>
          </a:p>
          <a:p>
            <a:pPr algn="ctr">
              <a:lnSpc>
                <a:spcPct val="85000"/>
              </a:lnSpc>
            </a:pPr>
            <a:r>
              <a:rPr lang="en-US" sz="1950" b="1">
                <a:solidFill>
                  <a:schemeClr val="accent1"/>
                </a:solidFill>
                <a:latin typeface="Arial Black" pitchFamily="34" charset="0"/>
              </a:rPr>
              <a:t>R</a:t>
            </a:r>
          </a:p>
          <a:p>
            <a:pPr algn="ctr">
              <a:lnSpc>
                <a:spcPct val="85000"/>
              </a:lnSpc>
            </a:pPr>
            <a:r>
              <a:rPr lang="en-US" sz="1950" b="1">
                <a:solidFill>
                  <a:schemeClr val="accent1"/>
                </a:solidFill>
                <a:latin typeface="Arial Black" pitchFamily="34" charset="0"/>
              </a:rPr>
              <a:t>E</a:t>
            </a:r>
          </a:p>
        </p:txBody>
      </p:sp>
      <p:grpSp>
        <p:nvGrpSpPr>
          <p:cNvPr id="9" name="Group 31"/>
          <p:cNvGrpSpPr>
            <a:grpSpLocks/>
          </p:cNvGrpSpPr>
          <p:nvPr/>
        </p:nvGrpSpPr>
        <p:grpSpPr bwMode="auto">
          <a:xfrm>
            <a:off x="1333501" y="1216821"/>
            <a:ext cx="5874544" cy="741760"/>
            <a:chOff x="234" y="1978"/>
            <a:chExt cx="4934" cy="623"/>
          </a:xfrm>
        </p:grpSpPr>
        <p:sp>
          <p:nvSpPr>
            <p:cNvPr id="34826" name="AutoShape 52"/>
            <p:cNvSpPr>
              <a:spLocks noChangeArrowheads="1"/>
            </p:cNvSpPr>
            <p:nvPr/>
          </p:nvSpPr>
          <p:spPr bwMode="auto">
            <a:xfrm>
              <a:off x="234" y="1978"/>
              <a:ext cx="4934" cy="623"/>
            </a:xfrm>
            <a:prstGeom prst="rightArrow">
              <a:avLst>
                <a:gd name="adj1" fmla="val 52648"/>
                <a:gd name="adj2" fmla="val 28078"/>
              </a:avLst>
            </a:prstGeom>
            <a:solidFill>
              <a:schemeClr val="accent1"/>
            </a:solidFill>
            <a:ln w="12700" algn="ctr">
              <a:solidFill>
                <a:schemeClr val="tx1"/>
              </a:solidFill>
              <a:miter lim="800000"/>
              <a:headEnd/>
              <a:tailEnd/>
            </a:ln>
          </p:spPr>
          <p:txBody>
            <a:bodyPr anchor="ctr">
              <a:spAutoFit/>
            </a:bodyPr>
            <a:lstStyle/>
            <a:p>
              <a:pPr>
                <a:spcBef>
                  <a:spcPct val="50000"/>
                </a:spcBef>
              </a:pPr>
              <a:endParaRPr lang="en-US" sz="1950">
                <a:solidFill>
                  <a:schemeClr val="bg1"/>
                </a:solidFill>
                <a:latin typeface="Calibri" pitchFamily="34" charset="0"/>
              </a:endParaRPr>
            </a:p>
          </p:txBody>
        </p:sp>
        <p:sp>
          <p:nvSpPr>
            <p:cNvPr id="152609" name="Rectangle 54"/>
            <p:cNvSpPr>
              <a:spLocks noChangeArrowheads="1"/>
            </p:cNvSpPr>
            <p:nvPr/>
          </p:nvSpPr>
          <p:spPr bwMode="auto">
            <a:xfrm>
              <a:off x="1203" y="2155"/>
              <a:ext cx="3054" cy="254"/>
            </a:xfrm>
            <a:prstGeom prst="rect">
              <a:avLst/>
            </a:prstGeom>
            <a:solidFill>
              <a:schemeClr val="accent1"/>
            </a:solidFill>
            <a:ln w="9525">
              <a:noFill/>
              <a:miter lim="800000"/>
              <a:headEnd/>
              <a:tailEnd/>
            </a:ln>
          </p:spPr>
          <p:txBody>
            <a:bodyPr lIns="0" tIns="0" rIns="0" bIns="0"/>
            <a:lstStyle/>
            <a:p>
              <a:pPr>
                <a:lnSpc>
                  <a:spcPct val="95000"/>
                </a:lnSpc>
                <a:tabLst>
                  <a:tab pos="683419" algn="l"/>
                  <a:tab pos="6128147" algn="r"/>
                </a:tabLst>
                <a:defRPr/>
              </a:pPr>
              <a:r>
                <a:rPr lang="en-US" sz="2250" b="1">
                  <a:solidFill>
                    <a:schemeClr val="bg1"/>
                  </a:solidFill>
                  <a:effectLst>
                    <a:outerShdw blurRad="38100" dist="38100" dir="2700000" algn="tl">
                      <a:srgbClr val="000000"/>
                    </a:outerShdw>
                  </a:effectLst>
                  <a:latin typeface="Arial" charset="0"/>
                  <a:ea typeface="ＭＳ Ｐゴシック" pitchFamily="34" charset="-128"/>
                </a:rPr>
                <a:t>Self-Encrypting Drives</a:t>
              </a:r>
            </a:p>
          </p:txBody>
        </p:sp>
      </p:grpSp>
      <p:sp>
        <p:nvSpPr>
          <p:cNvPr id="34823" name="Rectangle 34"/>
          <p:cNvSpPr>
            <a:spLocks noGrp="1" noChangeArrowheads="1"/>
          </p:cNvSpPr>
          <p:nvPr>
            <p:ph type="title"/>
          </p:nvPr>
        </p:nvSpPr>
        <p:spPr bwMode="auto">
          <a:xfrm>
            <a:off x="214313" y="238125"/>
            <a:ext cx="8000999" cy="514350"/>
          </a:xfrm>
          <a:noFill/>
          <a:ln>
            <a:miter lim="800000"/>
            <a:headEnd/>
            <a:tailEnd/>
          </a:ln>
        </p:spPr>
        <p:txBody>
          <a:bodyPr vert="horz" wrap="square" lIns="68580" tIns="34290" rIns="68580" bIns="34290" numCol="1" rtlCol="0" anchor="t" anchorCtr="0" compatLnSpc="1">
            <a:prstTxWarp prst="textNoShape">
              <a:avLst/>
            </a:prstTxWarp>
            <a:normAutofit fontScale="90000"/>
          </a:bodyPr>
          <a:lstStyle/>
          <a:p>
            <a:pPr eaLnBrk="1" hangingPunct="1"/>
            <a:r>
              <a:rPr lang="en-US" dirty="0"/>
              <a:t>Drive Retirement: Self-Encrypting Drives</a:t>
            </a:r>
          </a:p>
        </p:txBody>
      </p:sp>
      <p:sp>
        <p:nvSpPr>
          <p:cNvPr id="34824" name="Rectangle 35"/>
          <p:cNvSpPr>
            <a:spLocks noGrp="1" noChangeArrowheads="1"/>
          </p:cNvSpPr>
          <p:nvPr>
            <p:ph type="body" sz="half" idx="2"/>
          </p:nvPr>
        </p:nvSpPr>
        <p:spPr>
          <a:xfrm>
            <a:off x="1483520" y="3223737"/>
            <a:ext cx="6172200" cy="1641872"/>
          </a:xfrm>
        </p:spPr>
        <p:txBody>
          <a:bodyPr>
            <a:normAutofit fontScale="70000" lnSpcReduction="20000"/>
          </a:bodyPr>
          <a:lstStyle/>
          <a:p>
            <a:pPr eaLnBrk="1" hangingPunct="1"/>
            <a:r>
              <a:rPr lang="en-US" dirty="0"/>
              <a:t>Reduces IT operating expense</a:t>
            </a:r>
          </a:p>
          <a:p>
            <a:pPr lvl="2" eaLnBrk="1" hangingPunct="1"/>
            <a:r>
              <a:rPr lang="en-US" dirty="0"/>
              <a:t>Eliminates the need to overwrite or destroy drive</a:t>
            </a:r>
          </a:p>
          <a:p>
            <a:pPr lvl="2" eaLnBrk="1" hangingPunct="1"/>
            <a:r>
              <a:rPr lang="en-US" dirty="0"/>
              <a:t>Secures warranty and expired lease returns</a:t>
            </a:r>
          </a:p>
          <a:p>
            <a:pPr lvl="2" eaLnBrk="1" hangingPunct="1"/>
            <a:r>
              <a:rPr lang="en-US" dirty="0"/>
              <a:t>Enables drives to be repurposed securely</a:t>
            </a:r>
          </a:p>
          <a:p>
            <a:pPr eaLnBrk="1" hangingPunct="1"/>
            <a:r>
              <a:rPr lang="en-US" dirty="0"/>
              <a:t>Provides safe harbor for most data privacy laws</a:t>
            </a:r>
          </a:p>
          <a:p>
            <a:pPr lvl="1" eaLnBrk="1" hangingPunct="1"/>
            <a:endParaRPr lang="en-US" dirty="0"/>
          </a:p>
          <a:p>
            <a:pPr eaLnBrk="1" hangingPunct="1"/>
            <a:endParaRPr lang="en-US" dirty="0"/>
          </a:p>
        </p:txBody>
      </p:sp>
      <p:sp>
        <p:nvSpPr>
          <p:cNvPr id="34825" name="Text Box 36"/>
          <p:cNvSpPr txBox="1">
            <a:spLocks noChangeArrowheads="1"/>
          </p:cNvSpPr>
          <p:nvPr/>
        </p:nvSpPr>
        <p:spPr bwMode="auto">
          <a:xfrm>
            <a:off x="2514600" y="2057400"/>
            <a:ext cx="4572000" cy="1107996"/>
          </a:xfrm>
          <a:prstGeom prst="rect">
            <a:avLst/>
          </a:prstGeom>
          <a:noFill/>
          <a:ln w="9525">
            <a:noFill/>
            <a:miter lim="800000"/>
            <a:headEnd/>
            <a:tailEnd/>
          </a:ln>
        </p:spPr>
        <p:txBody>
          <a:bodyPr>
            <a:spAutoFit/>
          </a:bodyPr>
          <a:lstStyle/>
          <a:p>
            <a:pPr>
              <a:spcBef>
                <a:spcPct val="50000"/>
              </a:spcBef>
            </a:pPr>
            <a:r>
              <a:rPr lang="en-US" sz="2100" b="1" dirty="0">
                <a:solidFill>
                  <a:schemeClr val="folHlink"/>
                </a:solidFill>
                <a:latin typeface="Calibri" pitchFamily="34" charset="0"/>
              </a:rPr>
              <a:t>Power Off = Locked/Encrypted = Secure</a:t>
            </a:r>
          </a:p>
          <a:p>
            <a:pPr>
              <a:spcBef>
                <a:spcPct val="50000"/>
              </a:spcBef>
            </a:pPr>
            <a:r>
              <a:rPr lang="en-US" sz="2100" b="1" dirty="0">
                <a:solidFill>
                  <a:schemeClr val="folHlink"/>
                </a:solidFill>
                <a:latin typeface="Calibri" pitchFamily="34" charset="0"/>
              </a:rPr>
              <a:t>Added “insurance”: </a:t>
            </a:r>
            <a:r>
              <a:rPr lang="en-US" sz="3000" b="1" dirty="0">
                <a:solidFill>
                  <a:srgbClr val="0000FF"/>
                </a:solidFill>
                <a:latin typeface="Calibri" pitchFamily="34" charset="0"/>
              </a:rPr>
              <a:t>Crypto Erase  </a:t>
            </a:r>
          </a:p>
        </p:txBody>
      </p:sp>
      <p:sp>
        <p:nvSpPr>
          <p:cNvPr id="10" name="TextBox 9"/>
          <p:cNvSpPr txBox="1"/>
          <p:nvPr/>
        </p:nvSpPr>
        <p:spPr>
          <a:xfrm>
            <a:off x="3143251" y="4800601"/>
            <a:ext cx="2147888"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Tree>
    <p:extLst>
      <p:ext uri="{BB962C8B-B14F-4D97-AF65-F5344CB8AC3E}">
        <p14:creationId xmlns:p14="http://schemas.microsoft.com/office/powerpoint/2010/main" val="17668969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347" y="427369"/>
            <a:ext cx="8229600" cy="644019"/>
          </a:xfrm>
        </p:spPr>
        <p:txBody>
          <a:bodyPr>
            <a:noAutofit/>
          </a:bodyPr>
          <a:lstStyle/>
          <a:p>
            <a:r>
              <a:rPr lang="en-US" sz="2800" dirty="0">
                <a:solidFill>
                  <a:srgbClr val="0F034D"/>
                </a:solidFill>
              </a:rPr>
              <a:t>Certification and Compliance: Overview</a:t>
            </a:r>
          </a:p>
        </p:txBody>
      </p:sp>
      <p:sp>
        <p:nvSpPr>
          <p:cNvPr id="5" name="Content Placeholder 4"/>
          <p:cNvSpPr>
            <a:spLocks noGrp="1"/>
          </p:cNvSpPr>
          <p:nvPr>
            <p:ph idx="1"/>
          </p:nvPr>
        </p:nvSpPr>
        <p:spPr>
          <a:xfrm>
            <a:off x="853679" y="2082403"/>
            <a:ext cx="8229600" cy="3394472"/>
          </a:xfrm>
        </p:spPr>
        <p:txBody>
          <a:bodyPr>
            <a:normAutofit fontScale="70000" lnSpcReduction="20000"/>
          </a:bodyPr>
          <a:lstStyle/>
          <a:p>
            <a:r>
              <a:rPr lang="en-US" b="1" dirty="0"/>
              <a:t>TCG to host list of certified storage devices on the TCG website</a:t>
            </a:r>
          </a:p>
          <a:p>
            <a:r>
              <a:rPr lang="en-US" dirty="0"/>
              <a:t>Certification requires two mandatory parts:</a:t>
            </a:r>
          </a:p>
          <a:p>
            <a:pPr lvl="1"/>
            <a:r>
              <a:rPr lang="en-US" dirty="0"/>
              <a:t>Compliance</a:t>
            </a:r>
          </a:p>
          <a:p>
            <a:pPr lvl="1"/>
            <a:r>
              <a:rPr lang="en-US" dirty="0"/>
              <a:t>Security evaluation</a:t>
            </a:r>
          </a:p>
          <a:p>
            <a:r>
              <a:rPr lang="en-US" dirty="0"/>
              <a:t>Process to Approve Test Suite(s):</a:t>
            </a:r>
          </a:p>
          <a:p>
            <a:pPr lvl="1"/>
            <a:r>
              <a:rPr lang="en-US" dirty="0"/>
              <a:t>Primary mechanism is through testing at compliance workshops</a:t>
            </a:r>
          </a:p>
          <a:p>
            <a:r>
              <a:rPr lang="en-US" dirty="0"/>
              <a:t>Device compliance process has three allowed options:</a:t>
            </a:r>
          </a:p>
          <a:p>
            <a:pPr lvl="1"/>
            <a:r>
              <a:rPr lang="en-US" sz="2300" dirty="0"/>
              <a:t>Storage compliance workshop (fee to participate)</a:t>
            </a:r>
          </a:p>
          <a:p>
            <a:pPr lvl="1"/>
            <a:r>
              <a:rPr lang="en-US" sz="2300" dirty="0"/>
              <a:t>Test house lab (fee set by lab)</a:t>
            </a:r>
          </a:p>
          <a:p>
            <a:pPr lvl="1"/>
            <a:r>
              <a:rPr lang="en-US" sz="2300" dirty="0"/>
              <a:t>Self-certification (treated as a vendor test lab)</a:t>
            </a:r>
          </a:p>
          <a:p>
            <a:pPr lvl="1"/>
            <a:endParaRPr lang="en-US" dirty="0"/>
          </a:p>
          <a:p>
            <a:pPr lvl="1"/>
            <a:endParaRPr lang="en-US" dirty="0"/>
          </a:p>
          <a:p>
            <a:pPr lvl="1"/>
            <a:endParaRPr lang="en-US" dirty="0"/>
          </a:p>
          <a:p>
            <a:pPr lvl="1"/>
            <a:endParaRPr lang="en-US" dirty="0"/>
          </a:p>
        </p:txBody>
      </p:sp>
      <p:sp>
        <p:nvSpPr>
          <p:cNvPr id="3" name="TextBox 2"/>
          <p:cNvSpPr txBox="1"/>
          <p:nvPr/>
        </p:nvSpPr>
        <p:spPr>
          <a:xfrm>
            <a:off x="2043112" y="900113"/>
            <a:ext cx="4882753" cy="1200329"/>
          </a:xfrm>
          <a:prstGeom prst="rect">
            <a:avLst/>
          </a:prstGeom>
          <a:noFill/>
        </p:spPr>
        <p:txBody>
          <a:bodyPr wrap="square" rtlCol="0">
            <a:spAutoFit/>
          </a:bodyPr>
          <a:lstStyle/>
          <a:p>
            <a:r>
              <a:rPr lang="en-US" b="1" dirty="0">
                <a:solidFill>
                  <a:srgbClr val="00B050"/>
                </a:solidFill>
              </a:rPr>
              <a:t>Benefits:</a:t>
            </a:r>
          </a:p>
          <a:p>
            <a:pPr marL="285750" indent="-285750">
              <a:buFontTx/>
              <a:buChar char="-"/>
            </a:pPr>
            <a:r>
              <a:rPr lang="en-US" dirty="0">
                <a:solidFill>
                  <a:srgbClr val="00B050"/>
                </a:solidFill>
              </a:rPr>
              <a:t>Customer confidence in certified products</a:t>
            </a:r>
          </a:p>
          <a:p>
            <a:pPr marL="285750" indent="-285750">
              <a:buFontTx/>
              <a:buChar char="-"/>
            </a:pPr>
            <a:r>
              <a:rPr lang="en-US" dirty="0">
                <a:solidFill>
                  <a:srgbClr val="00B050"/>
                </a:solidFill>
              </a:rPr>
              <a:t>Signals product technology stability</a:t>
            </a:r>
          </a:p>
          <a:p>
            <a:pPr marL="285750" indent="-285750">
              <a:buFontTx/>
              <a:buChar char="-"/>
            </a:pPr>
            <a:r>
              <a:rPr lang="en-US" dirty="0">
                <a:solidFill>
                  <a:srgbClr val="00B050"/>
                </a:solidFill>
              </a:rPr>
              <a:t>Competitive advantage   </a:t>
            </a:r>
          </a:p>
        </p:txBody>
      </p:sp>
    </p:spTree>
    <p:extLst>
      <p:ext uri="{BB962C8B-B14F-4D97-AF65-F5344CB8AC3E}">
        <p14:creationId xmlns:p14="http://schemas.microsoft.com/office/powerpoint/2010/main" val="3761541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47" y="205979"/>
            <a:ext cx="7468791" cy="857250"/>
          </a:xfrm>
        </p:spPr>
        <p:txBody>
          <a:bodyPr>
            <a:normAutofit fontScale="90000"/>
          </a:bodyPr>
          <a:lstStyle/>
          <a:p>
            <a:r>
              <a:rPr lang="en-US" dirty="0">
                <a:solidFill>
                  <a:srgbClr val="0F034D"/>
                </a:solidFill>
              </a:rPr>
              <a:t>TCG Opal Certification Requirements</a:t>
            </a:r>
          </a:p>
        </p:txBody>
      </p:sp>
      <p:sp>
        <p:nvSpPr>
          <p:cNvPr id="3" name="Content Placeholder 2"/>
          <p:cNvSpPr>
            <a:spLocks noGrp="1"/>
          </p:cNvSpPr>
          <p:nvPr>
            <p:ph idx="1"/>
          </p:nvPr>
        </p:nvSpPr>
        <p:spPr>
          <a:xfrm>
            <a:off x="1485900" y="1200150"/>
            <a:ext cx="6286500" cy="3200400"/>
          </a:xfrm>
        </p:spPr>
        <p:txBody>
          <a:bodyPr>
            <a:normAutofit/>
          </a:bodyPr>
          <a:lstStyle/>
          <a:p>
            <a:r>
              <a:rPr lang="en-US" dirty="0"/>
              <a:t>TCG Membership</a:t>
            </a:r>
          </a:p>
          <a:p>
            <a:r>
              <a:rPr lang="en-US" dirty="0"/>
              <a:t>Submit paperwork to the test lab</a:t>
            </a:r>
          </a:p>
          <a:p>
            <a:pPr lvl="1"/>
            <a:r>
              <a:rPr lang="en-US" dirty="0"/>
              <a:t>Certification application</a:t>
            </a:r>
          </a:p>
          <a:p>
            <a:pPr lvl="1"/>
            <a:r>
              <a:rPr lang="en-US" dirty="0"/>
              <a:t>Compliance test report</a:t>
            </a:r>
          </a:p>
          <a:p>
            <a:r>
              <a:rPr lang="en-US" dirty="0"/>
              <a:t>Submit </a:t>
            </a:r>
            <a:r>
              <a:rPr lang="en-US" b="1" dirty="0"/>
              <a:t>security evaluation </a:t>
            </a:r>
            <a:r>
              <a:rPr lang="en-US" dirty="0"/>
              <a:t>report</a:t>
            </a:r>
          </a:p>
          <a:p>
            <a:r>
              <a:rPr lang="en-US" dirty="0"/>
              <a:t>Submit application fee to TCG</a:t>
            </a:r>
          </a:p>
        </p:txBody>
      </p:sp>
    </p:spTree>
    <p:extLst>
      <p:ext uri="{BB962C8B-B14F-4D97-AF65-F5344CB8AC3E}">
        <p14:creationId xmlns:p14="http://schemas.microsoft.com/office/powerpoint/2010/main" val="24120449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F034D"/>
                </a:solidFill>
              </a:rPr>
              <a:t>Security Evaluation Overview</a:t>
            </a:r>
          </a:p>
        </p:txBody>
      </p:sp>
      <p:sp>
        <p:nvSpPr>
          <p:cNvPr id="3" name="Content Placeholder 2"/>
          <p:cNvSpPr>
            <a:spLocks noGrp="1"/>
          </p:cNvSpPr>
          <p:nvPr>
            <p:ph idx="1"/>
          </p:nvPr>
        </p:nvSpPr>
        <p:spPr>
          <a:xfrm>
            <a:off x="1223367" y="1475184"/>
            <a:ext cx="6697266" cy="3200400"/>
          </a:xfrm>
        </p:spPr>
        <p:txBody>
          <a:bodyPr>
            <a:normAutofit fontScale="85000" lnSpcReduction="10000"/>
          </a:bodyPr>
          <a:lstStyle/>
          <a:p>
            <a:r>
              <a:rPr lang="en-US" dirty="0"/>
              <a:t>Common Criteria for the security evaluation</a:t>
            </a:r>
          </a:p>
          <a:p>
            <a:r>
              <a:rPr lang="en-US" dirty="0"/>
              <a:t>TCG Uses FDE EE cPP Specification Published by the iTC </a:t>
            </a:r>
          </a:p>
          <a:p>
            <a:pPr lvl="1"/>
            <a:r>
              <a:rPr lang="en-US" sz="1800" u="sng" dirty="0"/>
              <a:t>FDE: Full Disk Encryption</a:t>
            </a:r>
          </a:p>
          <a:p>
            <a:pPr lvl="1"/>
            <a:r>
              <a:rPr lang="en-US" sz="1800" u="sng" dirty="0"/>
              <a:t>cPP: collaborative Protection Profile</a:t>
            </a:r>
          </a:p>
          <a:p>
            <a:pPr lvl="1"/>
            <a:r>
              <a:rPr lang="en-US" sz="1800" u="sng" dirty="0"/>
              <a:t>EE: Encryption Engine </a:t>
            </a:r>
          </a:p>
          <a:p>
            <a:pPr lvl="1"/>
            <a:r>
              <a:rPr lang="en-US" sz="1800" u="sng" dirty="0"/>
              <a:t>iTC: international Technical Committee</a:t>
            </a:r>
          </a:p>
          <a:p>
            <a:pPr lvl="1"/>
            <a:r>
              <a:rPr lang="en-US" sz="1800" u="sng" dirty="0">
                <a:hlinkClick r:id="rId2"/>
              </a:rPr>
              <a:t>Document</a:t>
            </a:r>
            <a:r>
              <a:rPr lang="en-US" sz="1800" u="sng" dirty="0"/>
              <a:t>: collaborative Protection Profile for Full Drive Encryption - Encryption Engine Version 2.0 September 09, 2016</a:t>
            </a:r>
          </a:p>
          <a:p>
            <a:pPr lvl="1"/>
            <a:r>
              <a:rPr lang="en-US" sz="1800" dirty="0">
                <a:hlinkClick r:id="rId3"/>
              </a:rPr>
              <a:t>CC labs: https://www.commoncriteriaportal.org/labs/</a:t>
            </a:r>
            <a:r>
              <a:rPr lang="en-US" sz="1800" dirty="0"/>
              <a:t> </a:t>
            </a:r>
          </a:p>
          <a:p>
            <a:pPr lvl="1"/>
            <a:endParaRPr lang="en-US" sz="1800" u="sng" dirty="0"/>
          </a:p>
        </p:txBody>
      </p:sp>
    </p:spTree>
    <p:extLst>
      <p:ext uri="{BB962C8B-B14F-4D97-AF65-F5344CB8AC3E}">
        <p14:creationId xmlns:p14="http://schemas.microsoft.com/office/powerpoint/2010/main" val="2183601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Webcast Logistics</a:t>
            </a:r>
          </a:p>
        </p:txBody>
      </p:sp>
      <p:sp>
        <p:nvSpPr>
          <p:cNvPr id="3" name="Slide Number Placeholder 2"/>
          <p:cNvSpPr>
            <a:spLocks noGrp="1"/>
          </p:cNvSpPr>
          <p:nvPr>
            <p:ph type="sldNum" sz="quarter" idx="4"/>
          </p:nvPr>
        </p:nvSpPr>
        <p:spPr/>
        <p:txBody>
          <a:bodyPr/>
          <a:lstStyle/>
          <a:p>
            <a:fld id="{92C23F5C-E93E-114E-AB7A-668AC94EC220}" type="slidenum">
              <a:rPr lang="en-US" smtClean="0"/>
              <a:pPr/>
              <a:t>2</a:t>
            </a:fld>
            <a:endParaRPr lang="en-US" dirty="0"/>
          </a:p>
        </p:txBody>
      </p:sp>
      <p:pic>
        <p:nvPicPr>
          <p:cNvPr id="6" name="Content Placeholder 3"/>
          <p:cNvPicPr>
            <a:picLocks noGrp="1" noChangeArrowheads="1"/>
          </p:cNvPicPr>
          <p:nvPr>
            <p:ph idx="1"/>
          </p:nvPr>
        </p:nvPicPr>
        <p:blipFill rotWithShape="1">
          <a:blip r:embed="rId3" cstate="email">
            <a:extLst>
              <a:ext uri="{28A0092B-C50C-407E-A947-70E740481C1C}">
                <a14:useLocalDpi xmlns:a14="http://schemas.microsoft.com/office/drawing/2010/main" val="0"/>
              </a:ext>
            </a:extLst>
          </a:blip>
          <a:srcRect l="-771" r="-771" b="34351"/>
          <a:stretch/>
        </p:blipFill>
        <p:spPr>
          <a:xfrm>
            <a:off x="457200" y="1405050"/>
            <a:ext cx="8229600" cy="2984274"/>
          </a:xfrm>
        </p:spPr>
      </p:pic>
    </p:spTree>
    <p:extLst>
      <p:ext uri="{BB962C8B-B14F-4D97-AF65-F5344CB8AC3E}">
        <p14:creationId xmlns:p14="http://schemas.microsoft.com/office/powerpoint/2010/main" val="543780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05979"/>
            <a:ext cx="7950993" cy="857250"/>
          </a:xfrm>
        </p:spPr>
        <p:txBody>
          <a:bodyPr>
            <a:normAutofit/>
          </a:bodyPr>
          <a:lstStyle/>
          <a:p>
            <a:r>
              <a:rPr lang="en-US" sz="2700" dirty="0">
                <a:solidFill>
                  <a:srgbClr val="0F034D"/>
                </a:solidFill>
              </a:rPr>
              <a:t>TCG Opal Certification Program: Status</a:t>
            </a:r>
          </a:p>
        </p:txBody>
      </p:sp>
      <p:sp>
        <p:nvSpPr>
          <p:cNvPr id="3" name="Content Placeholder 2"/>
          <p:cNvSpPr>
            <a:spLocks noGrp="1"/>
          </p:cNvSpPr>
          <p:nvPr>
            <p:ph idx="1"/>
          </p:nvPr>
        </p:nvSpPr>
        <p:spPr>
          <a:xfrm>
            <a:off x="1485900" y="1200150"/>
            <a:ext cx="6172200" cy="2743200"/>
          </a:xfrm>
        </p:spPr>
        <p:txBody>
          <a:bodyPr>
            <a:normAutofit fontScale="62500" lnSpcReduction="20000"/>
          </a:bodyPr>
          <a:lstStyle/>
          <a:p>
            <a:r>
              <a:rPr lang="en-US" dirty="0">
                <a:hlinkClick r:id="rId2"/>
              </a:rPr>
              <a:t>Opal Test Cases </a:t>
            </a:r>
            <a:r>
              <a:rPr lang="en-US" dirty="0"/>
              <a:t>published on March 2016</a:t>
            </a:r>
          </a:p>
          <a:p>
            <a:r>
              <a:rPr lang="en-US" dirty="0"/>
              <a:t>TCG Storage </a:t>
            </a:r>
            <a:r>
              <a:rPr lang="en-US" dirty="0">
                <a:hlinkClick r:id="rId3"/>
              </a:rPr>
              <a:t>Compliance Workshop</a:t>
            </a:r>
            <a:r>
              <a:rPr lang="en-US" dirty="0"/>
              <a:t> on May 2016</a:t>
            </a:r>
          </a:p>
          <a:p>
            <a:pPr marL="0" indent="0">
              <a:buNone/>
            </a:pPr>
            <a:endParaRPr lang="en-US" dirty="0"/>
          </a:p>
          <a:p>
            <a:r>
              <a:rPr lang="en-US" dirty="0"/>
              <a:t>Certification Launch after:</a:t>
            </a:r>
          </a:p>
          <a:p>
            <a:endParaRPr lang="en-US" dirty="0"/>
          </a:p>
          <a:p>
            <a:pPr lvl="1"/>
            <a:r>
              <a:rPr lang="en-US" dirty="0"/>
              <a:t>Test Suite Approval</a:t>
            </a:r>
          </a:p>
          <a:p>
            <a:pPr lvl="1"/>
            <a:r>
              <a:rPr lang="en-US" dirty="0"/>
              <a:t>Test House Approval</a:t>
            </a:r>
          </a:p>
          <a:p>
            <a:pPr lvl="1"/>
            <a:r>
              <a:rPr lang="en-US" dirty="0"/>
              <a:t>Certification Program Approval</a:t>
            </a:r>
          </a:p>
          <a:p>
            <a:pPr lvl="1"/>
            <a:r>
              <a:rPr lang="en-US" b="1" dirty="0">
                <a:solidFill>
                  <a:srgbClr val="0F034D"/>
                </a:solidFill>
              </a:rPr>
              <a:t>Estimate: YE 2016</a:t>
            </a:r>
          </a:p>
        </p:txBody>
      </p:sp>
    </p:spTree>
    <p:extLst>
      <p:ext uri="{BB962C8B-B14F-4D97-AF65-F5344CB8AC3E}">
        <p14:creationId xmlns:p14="http://schemas.microsoft.com/office/powerpoint/2010/main" val="2266481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 to TCG SEDs</a:t>
            </a:r>
            <a:endParaRPr lang="en-US" dirty="0"/>
          </a:p>
        </p:txBody>
      </p:sp>
      <p:sp>
        <p:nvSpPr>
          <p:cNvPr id="7" name="Content Placeholder 6"/>
          <p:cNvSpPr>
            <a:spLocks noGrp="1"/>
          </p:cNvSpPr>
          <p:nvPr>
            <p:ph idx="1"/>
          </p:nvPr>
        </p:nvSpPr>
        <p:spPr>
          <a:xfrm>
            <a:off x="2471737" y="1678783"/>
            <a:ext cx="4782741" cy="3394472"/>
          </a:xfrm>
        </p:spPr>
        <p:txBody>
          <a:bodyPr/>
          <a:lstStyle/>
          <a:p>
            <a:r>
              <a:rPr lang="en-US" sz="3200" b="1" dirty="0" err="1" smtClean="0">
                <a:solidFill>
                  <a:srgbClr val="0F034D"/>
                </a:solidFill>
              </a:rPr>
              <a:t>NVMe</a:t>
            </a:r>
            <a:r>
              <a:rPr lang="en-US" sz="3200" b="1" dirty="0" smtClean="0">
                <a:solidFill>
                  <a:srgbClr val="0F034D"/>
                </a:solidFill>
              </a:rPr>
              <a:t>, UFS</a:t>
            </a:r>
            <a:endParaRPr lang="en-US" sz="3200" b="1" dirty="0">
              <a:solidFill>
                <a:srgbClr val="0F034D"/>
              </a:solidFill>
            </a:endParaRPr>
          </a:p>
          <a:p>
            <a:r>
              <a:rPr lang="en-US" sz="3200" b="1" dirty="0">
                <a:solidFill>
                  <a:srgbClr val="0F034D"/>
                </a:solidFill>
              </a:rPr>
              <a:t>NIST SP800-88R1</a:t>
            </a:r>
          </a:p>
          <a:p>
            <a:r>
              <a:rPr lang="en-US" sz="3200" b="1" dirty="0">
                <a:solidFill>
                  <a:srgbClr val="0F034D"/>
                </a:solidFill>
              </a:rPr>
              <a:t>ISO/IEC 27040 </a:t>
            </a:r>
          </a:p>
          <a:p>
            <a:endParaRPr lang="en-US" dirty="0"/>
          </a:p>
          <a:p>
            <a:endParaRPr lang="en-US" dirty="0"/>
          </a:p>
        </p:txBody>
      </p:sp>
      <p:sp>
        <p:nvSpPr>
          <p:cNvPr id="4" name="Footer Placeholder 3"/>
          <p:cNvSpPr>
            <a:spLocks noGrp="1"/>
          </p:cNvSpPr>
          <p:nvPr>
            <p:ph type="ftr" sz="quarter" idx="3"/>
          </p:nvPr>
        </p:nvSpPr>
        <p:spPr/>
        <p:txBody>
          <a:bodyPr/>
          <a:lstStyle/>
          <a:p>
            <a:r>
              <a:rPr lang="en-US"/>
              <a:t>© 2016 Trusted Computing Group</a:t>
            </a:r>
            <a:endParaRPr lang="en-US" dirty="0"/>
          </a:p>
        </p:txBody>
      </p:sp>
      <p:sp>
        <p:nvSpPr>
          <p:cNvPr id="5" name="Slide Number Placeholder 4"/>
          <p:cNvSpPr>
            <a:spLocks noGrp="1"/>
          </p:cNvSpPr>
          <p:nvPr>
            <p:ph type="sldNum" sz="quarter" idx="4"/>
          </p:nvPr>
        </p:nvSpPr>
        <p:spPr/>
        <p:txBody>
          <a:bodyPr/>
          <a:lstStyle/>
          <a:p>
            <a:fld id="{92C23F5C-E93E-114E-AB7A-668AC94EC220}" type="slidenum">
              <a:rPr lang="en-US" smtClean="0"/>
              <a:pPr/>
              <a:t>21</a:t>
            </a:fld>
            <a:endParaRPr lang="en-US" dirty="0"/>
          </a:p>
        </p:txBody>
      </p:sp>
    </p:spTree>
    <p:extLst>
      <p:ext uri="{BB962C8B-B14F-4D97-AF65-F5344CB8AC3E}">
        <p14:creationId xmlns:p14="http://schemas.microsoft.com/office/powerpoint/2010/main" val="353715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154642"/>
            <a:ext cx="7846358" cy="507831"/>
          </a:xfrm>
          <a:prstGeom prst="rect">
            <a:avLst/>
          </a:prstGeom>
          <a:noFill/>
        </p:spPr>
        <p:txBody>
          <a:bodyPr wrap="square" rtlCol="0">
            <a:spAutoFit/>
          </a:bodyPr>
          <a:lstStyle/>
          <a:p>
            <a:r>
              <a:rPr lang="en-US" sz="2700" b="1" dirty="0">
                <a:solidFill>
                  <a:srgbClr val="0F034D"/>
                </a:solidFill>
              </a:rPr>
              <a:t>TCG and </a:t>
            </a:r>
            <a:r>
              <a:rPr lang="en-US" sz="2700" b="1" dirty="0" err="1">
                <a:solidFill>
                  <a:srgbClr val="0F034D"/>
                </a:solidFill>
              </a:rPr>
              <a:t>NVMe</a:t>
            </a:r>
            <a:r>
              <a:rPr lang="en-US" sz="2700" b="1" dirty="0">
                <a:solidFill>
                  <a:srgbClr val="0F034D"/>
                </a:solidFill>
              </a:rPr>
              <a:t>(</a:t>
            </a:r>
            <a:r>
              <a:rPr lang="en-US" sz="2700" b="1" dirty="0" err="1">
                <a:solidFill>
                  <a:srgbClr val="0F034D"/>
                </a:solidFill>
              </a:rPr>
              <a:t>xpress</a:t>
            </a:r>
            <a:r>
              <a:rPr lang="en-US" sz="2700" b="1" dirty="0">
                <a:solidFill>
                  <a:srgbClr val="0F034D"/>
                </a:solidFill>
              </a:rPr>
              <a:t>) Liaison: </a:t>
            </a:r>
            <a:r>
              <a:rPr lang="en-US" sz="2100" b="1" dirty="0">
                <a:solidFill>
                  <a:srgbClr val="0F034D"/>
                </a:solidFill>
              </a:rPr>
              <a:t>Joint White Paper</a:t>
            </a:r>
          </a:p>
        </p:txBody>
      </p:sp>
      <p:sp>
        <p:nvSpPr>
          <p:cNvPr id="3" name="TextBox 2"/>
          <p:cNvSpPr txBox="1"/>
          <p:nvPr/>
        </p:nvSpPr>
        <p:spPr>
          <a:xfrm>
            <a:off x="1012521" y="4427919"/>
            <a:ext cx="7479926" cy="715581"/>
          </a:xfrm>
          <a:prstGeom prst="rect">
            <a:avLst/>
          </a:prstGeom>
          <a:noFill/>
        </p:spPr>
        <p:txBody>
          <a:bodyPr wrap="square" rtlCol="0">
            <a:spAutoFit/>
          </a:bodyPr>
          <a:lstStyle/>
          <a:p>
            <a:r>
              <a:rPr lang="en-US" sz="1350" dirty="0">
                <a:hlinkClick r:id="rId2"/>
              </a:rPr>
              <a:t>http://www.trustedcomputinggroup.org/wp-content/uploads/TCGandNVMe_Joint_White_Paper-TCG_Storage_Opal_and_NVMe_FINAL.pdf</a:t>
            </a:r>
            <a:endParaRPr lang="en-US" sz="1350" dirty="0"/>
          </a:p>
          <a:p>
            <a:endParaRPr lang="en-US" sz="1350" dirty="0"/>
          </a:p>
        </p:txBody>
      </p:sp>
      <p:sp>
        <p:nvSpPr>
          <p:cNvPr id="4" name="TextBox 3"/>
          <p:cNvSpPr txBox="1"/>
          <p:nvPr/>
        </p:nvSpPr>
        <p:spPr>
          <a:xfrm>
            <a:off x="621927" y="702609"/>
            <a:ext cx="7950574" cy="2793072"/>
          </a:xfrm>
          <a:prstGeom prst="rect">
            <a:avLst/>
          </a:prstGeom>
          <a:noFill/>
        </p:spPr>
        <p:txBody>
          <a:bodyPr wrap="square" rtlCol="0">
            <a:spAutoFit/>
          </a:bodyPr>
          <a:lstStyle/>
          <a:p>
            <a:r>
              <a:rPr lang="en-US" sz="1350" dirty="0">
                <a:solidFill>
                  <a:schemeClr val="tx2"/>
                </a:solidFill>
              </a:rPr>
              <a:t>The </a:t>
            </a:r>
            <a:r>
              <a:rPr lang="en-US" sz="1350" b="1" dirty="0">
                <a:solidFill>
                  <a:schemeClr val="tx2"/>
                </a:solidFill>
              </a:rPr>
              <a:t>Opal “Family” of specifications </a:t>
            </a:r>
            <a:r>
              <a:rPr lang="en-US" sz="1350" dirty="0">
                <a:solidFill>
                  <a:schemeClr val="tx2"/>
                </a:solidFill>
              </a:rPr>
              <a:t>published by the Trusted Computing Group provides a scalable infrastructure for </a:t>
            </a:r>
            <a:r>
              <a:rPr lang="en-US" sz="1350" b="1" dirty="0">
                <a:solidFill>
                  <a:schemeClr val="tx2"/>
                </a:solidFill>
              </a:rPr>
              <a:t>managing encryption of user data in a Storage Device</a:t>
            </a:r>
            <a:r>
              <a:rPr lang="en-US" sz="1350" dirty="0">
                <a:solidFill>
                  <a:schemeClr val="tx2"/>
                </a:solidFill>
              </a:rPr>
              <a:t>, as well as </a:t>
            </a:r>
            <a:r>
              <a:rPr lang="en-US" sz="1350" b="1" dirty="0">
                <a:solidFill>
                  <a:schemeClr val="tx2"/>
                </a:solidFill>
              </a:rPr>
              <a:t>extensibility to enable features beyond “data at rest protection”. </a:t>
            </a:r>
          </a:p>
          <a:p>
            <a:r>
              <a:rPr lang="en-US" sz="1350" dirty="0">
                <a:solidFill>
                  <a:schemeClr val="tx2"/>
                </a:solidFill>
              </a:rPr>
              <a:t>     </a:t>
            </a:r>
          </a:p>
          <a:p>
            <a:r>
              <a:rPr lang="en-US" sz="1350" dirty="0">
                <a:solidFill>
                  <a:schemeClr val="tx2"/>
                </a:solidFill>
              </a:rPr>
              <a:t>The protocols associated with </a:t>
            </a:r>
            <a:r>
              <a:rPr lang="en-US" sz="1350" b="1" dirty="0">
                <a:solidFill>
                  <a:schemeClr val="tx2"/>
                </a:solidFill>
              </a:rPr>
              <a:t>management of encryption capabilities </a:t>
            </a:r>
            <a:r>
              <a:rPr lang="en-US" sz="1350" dirty="0">
                <a:solidFill>
                  <a:schemeClr val="tx2"/>
                </a:solidFill>
              </a:rPr>
              <a:t>provided by Opal and its subset specs, </a:t>
            </a:r>
            <a:r>
              <a:rPr lang="en-US" sz="1350" dirty="0" err="1">
                <a:solidFill>
                  <a:schemeClr val="tx2"/>
                </a:solidFill>
              </a:rPr>
              <a:t>Opalite</a:t>
            </a:r>
            <a:r>
              <a:rPr lang="en-US" sz="1350" dirty="0">
                <a:solidFill>
                  <a:schemeClr val="tx2"/>
                </a:solidFill>
              </a:rPr>
              <a:t> and Pyrite, range from light to thorough, with </a:t>
            </a:r>
            <a:r>
              <a:rPr lang="en-US" sz="1350" b="1" dirty="0">
                <a:solidFill>
                  <a:schemeClr val="tx2"/>
                </a:solidFill>
              </a:rPr>
              <a:t>further scalability up </a:t>
            </a:r>
            <a:r>
              <a:rPr lang="en-US" sz="1350" dirty="0">
                <a:solidFill>
                  <a:schemeClr val="tx2"/>
                </a:solidFill>
              </a:rPr>
              <a:t>to meet even fuller featured levels of capability; and </a:t>
            </a:r>
            <a:r>
              <a:rPr lang="en-US" sz="1350" b="1" dirty="0">
                <a:solidFill>
                  <a:schemeClr val="tx2"/>
                </a:solidFill>
              </a:rPr>
              <a:t>further scaling down </a:t>
            </a:r>
            <a:r>
              <a:rPr lang="en-US" sz="1350" dirty="0">
                <a:solidFill>
                  <a:schemeClr val="tx2"/>
                </a:solidFill>
              </a:rPr>
              <a:t>possible to enable even more use cases than those already being addressed. </a:t>
            </a:r>
          </a:p>
          <a:p>
            <a:endParaRPr lang="en-US" sz="1350" dirty="0">
              <a:solidFill>
                <a:schemeClr val="tx2"/>
              </a:solidFill>
            </a:endParaRPr>
          </a:p>
          <a:p>
            <a:r>
              <a:rPr lang="en-US" sz="1350" dirty="0">
                <a:solidFill>
                  <a:schemeClr val="tx2"/>
                </a:solidFill>
              </a:rPr>
              <a:t>The scalability of the architecture and solutions embodied in the TCG Storage specifications provides an </a:t>
            </a:r>
            <a:r>
              <a:rPr lang="en-US" sz="1350" b="1" dirty="0">
                <a:solidFill>
                  <a:schemeClr val="tx2"/>
                </a:solidFill>
              </a:rPr>
              <a:t>ideal match for the scalability provided by the </a:t>
            </a:r>
            <a:r>
              <a:rPr lang="en-US" sz="1350" b="1" dirty="0" err="1">
                <a:solidFill>
                  <a:schemeClr val="tx2"/>
                </a:solidFill>
              </a:rPr>
              <a:t>NVMe</a:t>
            </a:r>
            <a:r>
              <a:rPr lang="en-US" sz="1350" b="1" dirty="0">
                <a:solidFill>
                  <a:schemeClr val="tx2"/>
                </a:solidFill>
              </a:rPr>
              <a:t> specification </a:t>
            </a:r>
            <a:r>
              <a:rPr lang="en-US" sz="1350" dirty="0">
                <a:solidFill>
                  <a:schemeClr val="tx2"/>
                </a:solidFill>
              </a:rPr>
              <a:t>and aligns with the Opal Family of specifications as the </a:t>
            </a:r>
            <a:r>
              <a:rPr lang="en-US" sz="1350" b="1" dirty="0">
                <a:solidFill>
                  <a:schemeClr val="tx2"/>
                </a:solidFill>
              </a:rPr>
              <a:t>security management interface for both </a:t>
            </a:r>
            <a:r>
              <a:rPr lang="en-US" sz="1350" b="1" dirty="0" err="1">
                <a:solidFill>
                  <a:schemeClr val="tx2"/>
                </a:solidFill>
              </a:rPr>
              <a:t>NVMe</a:t>
            </a:r>
            <a:r>
              <a:rPr lang="en-US" sz="1350" b="1" dirty="0">
                <a:solidFill>
                  <a:schemeClr val="tx2"/>
                </a:solidFill>
              </a:rPr>
              <a:t> client and data center Storage Devices. </a:t>
            </a:r>
          </a:p>
        </p:txBody>
      </p:sp>
      <p:sp>
        <p:nvSpPr>
          <p:cNvPr id="5" name="TextBox 4"/>
          <p:cNvSpPr txBox="1"/>
          <p:nvPr/>
        </p:nvSpPr>
        <p:spPr>
          <a:xfrm>
            <a:off x="667940" y="3714750"/>
            <a:ext cx="8476059" cy="646331"/>
          </a:xfrm>
          <a:prstGeom prst="rect">
            <a:avLst/>
          </a:prstGeom>
          <a:noFill/>
        </p:spPr>
        <p:txBody>
          <a:bodyPr wrap="square" rtlCol="0">
            <a:spAutoFit/>
          </a:bodyPr>
          <a:lstStyle/>
          <a:p>
            <a:r>
              <a:rPr lang="en-US" b="1" dirty="0">
                <a:solidFill>
                  <a:srgbClr val="0070C0"/>
                </a:solidFill>
              </a:rPr>
              <a:t>&gt;&gt;&gt; Result: Joint and detailed technical specifications between the </a:t>
            </a:r>
          </a:p>
          <a:p>
            <a:r>
              <a:rPr lang="en-US" b="1" dirty="0">
                <a:solidFill>
                  <a:srgbClr val="0070C0"/>
                </a:solidFill>
              </a:rPr>
              <a:t>        two organizations  </a:t>
            </a:r>
          </a:p>
        </p:txBody>
      </p:sp>
    </p:spTree>
    <p:extLst>
      <p:ext uri="{BB962C8B-B14F-4D97-AF65-F5344CB8AC3E}">
        <p14:creationId xmlns:p14="http://schemas.microsoft.com/office/powerpoint/2010/main" val="3307984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017" y="272513"/>
            <a:ext cx="7016003" cy="892552"/>
          </a:xfrm>
          <a:prstGeom prst="rect">
            <a:avLst/>
          </a:prstGeom>
          <a:noFill/>
        </p:spPr>
        <p:txBody>
          <a:bodyPr wrap="square" rtlCol="0">
            <a:spAutoFit/>
          </a:bodyPr>
          <a:lstStyle/>
          <a:p>
            <a:pPr algn="ctr"/>
            <a:r>
              <a:rPr lang="en-US" sz="2800" b="1" dirty="0">
                <a:solidFill>
                  <a:srgbClr val="0F034D"/>
                </a:solidFill>
              </a:rPr>
              <a:t>NIST SP800-88R1 Summary:</a:t>
            </a:r>
          </a:p>
          <a:p>
            <a:pPr algn="ctr"/>
            <a:r>
              <a:rPr lang="en-US" sz="2400" b="1" dirty="0">
                <a:solidFill>
                  <a:srgbClr val="0F034D"/>
                </a:solidFill>
              </a:rPr>
              <a:t>Guidelines for Media Sanitization</a:t>
            </a:r>
          </a:p>
        </p:txBody>
      </p:sp>
      <p:sp>
        <p:nvSpPr>
          <p:cNvPr id="3" name="TextBox 2"/>
          <p:cNvSpPr txBox="1"/>
          <p:nvPr/>
        </p:nvSpPr>
        <p:spPr>
          <a:xfrm>
            <a:off x="1563221" y="4615704"/>
            <a:ext cx="6595782" cy="507831"/>
          </a:xfrm>
          <a:prstGeom prst="rect">
            <a:avLst/>
          </a:prstGeom>
          <a:noFill/>
        </p:spPr>
        <p:txBody>
          <a:bodyPr wrap="square" rtlCol="0">
            <a:spAutoFit/>
          </a:bodyPr>
          <a:lstStyle/>
          <a:p>
            <a:r>
              <a:rPr lang="en-US" sz="1350" b="1" dirty="0">
                <a:hlinkClick r:id="rId2"/>
              </a:rPr>
              <a:t>http://nvlpubs.nist.gov/nistpubs/SpecialPublications/NIST.SP.800-88r1.pdf</a:t>
            </a:r>
            <a:endParaRPr lang="en-US" sz="1350" b="1" dirty="0"/>
          </a:p>
          <a:p>
            <a:endParaRPr lang="en-US" sz="1350" b="1" dirty="0"/>
          </a:p>
        </p:txBody>
      </p:sp>
      <p:sp>
        <p:nvSpPr>
          <p:cNvPr id="4" name="TextBox 3"/>
          <p:cNvSpPr txBox="1"/>
          <p:nvPr/>
        </p:nvSpPr>
        <p:spPr>
          <a:xfrm>
            <a:off x="480732" y="1296704"/>
            <a:ext cx="8310283" cy="1338828"/>
          </a:xfrm>
          <a:prstGeom prst="rect">
            <a:avLst/>
          </a:prstGeom>
          <a:noFill/>
        </p:spPr>
        <p:txBody>
          <a:bodyPr wrap="square" rtlCol="0">
            <a:spAutoFit/>
          </a:bodyPr>
          <a:lstStyle/>
          <a:p>
            <a:r>
              <a:rPr lang="en-US" sz="1350" dirty="0">
                <a:solidFill>
                  <a:schemeClr val="tx2"/>
                </a:solidFill>
              </a:rPr>
              <a:t>Media sanitization and information disposition activity is usually most intense during the disposal phase of the system life cycle. However, throughout the life of an information system, many types of media, containing data, </a:t>
            </a:r>
            <a:r>
              <a:rPr lang="en-US" sz="1350" b="1" dirty="0">
                <a:solidFill>
                  <a:srgbClr val="0070C0"/>
                </a:solidFill>
              </a:rPr>
              <a:t>will be transferred outside the positive control of the organization</a:t>
            </a:r>
            <a:r>
              <a:rPr lang="en-US" sz="1350" dirty="0">
                <a:solidFill>
                  <a:schemeClr val="tx2"/>
                </a:solidFill>
              </a:rPr>
              <a:t>. This activity may be for maintenance reasons, system upgrades, or during a configuration update. </a:t>
            </a:r>
          </a:p>
          <a:p>
            <a:endParaRPr lang="en-US" sz="1350" dirty="0">
              <a:solidFill>
                <a:schemeClr val="tx2"/>
              </a:solidFill>
            </a:endParaRPr>
          </a:p>
          <a:p>
            <a:r>
              <a:rPr lang="en-US" sz="1350" b="1" dirty="0">
                <a:solidFill>
                  <a:schemeClr val="tx2"/>
                </a:solidFill>
              </a:rPr>
              <a:t>Media sanitization is one key element in assuring confidentiality. </a:t>
            </a:r>
          </a:p>
        </p:txBody>
      </p:sp>
      <p:sp>
        <p:nvSpPr>
          <p:cNvPr id="5" name="TextBox 4"/>
          <p:cNvSpPr txBox="1"/>
          <p:nvPr/>
        </p:nvSpPr>
        <p:spPr>
          <a:xfrm>
            <a:off x="470646" y="2635532"/>
            <a:ext cx="8330453" cy="1546577"/>
          </a:xfrm>
          <a:prstGeom prst="rect">
            <a:avLst/>
          </a:prstGeom>
          <a:noFill/>
        </p:spPr>
        <p:txBody>
          <a:bodyPr wrap="square" rtlCol="0">
            <a:spAutoFit/>
          </a:bodyPr>
          <a:lstStyle/>
          <a:p>
            <a:r>
              <a:rPr lang="en-US" sz="1350" b="1" dirty="0">
                <a:solidFill>
                  <a:srgbClr val="0070C0"/>
                </a:solidFill>
              </a:rPr>
              <a:t>Cryptographic Erase </a:t>
            </a:r>
            <a:r>
              <a:rPr lang="en-US" sz="1350" dirty="0">
                <a:solidFill>
                  <a:schemeClr val="tx2"/>
                </a:solidFill>
              </a:rPr>
              <a:t>(CE) is an emerging sanitization technique that can be used in some situations when data is encrypted as it is stored on media. With CE, media sanitization is performed by sanitizing the cryptographic keys used to encrypt the data, as opposed to sanitizing the storage locations on media containing the encrypted data itself. CE techniques are typically capable of sanitizing media very quickly and could support partial sanitization, a technique where a subset of storage media is sanitization. Partial sanitization, sometimes referred to as selective sanitization, has potential applications in cloud computing and mobile devices. </a:t>
            </a:r>
          </a:p>
        </p:txBody>
      </p:sp>
      <p:sp>
        <p:nvSpPr>
          <p:cNvPr id="6" name="Rectangle 5"/>
          <p:cNvSpPr/>
          <p:nvPr/>
        </p:nvSpPr>
        <p:spPr>
          <a:xfrm>
            <a:off x="397483" y="4042536"/>
            <a:ext cx="8012450" cy="623248"/>
          </a:xfrm>
          <a:prstGeom prst="rect">
            <a:avLst/>
          </a:prstGeom>
          <a:noFill/>
        </p:spPr>
        <p:txBody>
          <a:bodyPr wrap="none" lIns="68580" tIns="34290" rIns="68580" bIns="3429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Crypto Erase: Sanitization Standard</a:t>
            </a:r>
          </a:p>
        </p:txBody>
      </p:sp>
    </p:spTree>
    <p:extLst>
      <p:ext uri="{BB962C8B-B14F-4D97-AF65-F5344CB8AC3E}">
        <p14:creationId xmlns:p14="http://schemas.microsoft.com/office/powerpoint/2010/main" val="1708912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47" y="270839"/>
            <a:ext cx="8615363" cy="740664"/>
          </a:xfrm>
        </p:spPr>
        <p:txBody>
          <a:bodyPr>
            <a:normAutofit fontScale="90000"/>
          </a:bodyPr>
          <a:lstStyle/>
          <a:p>
            <a:r>
              <a:rPr lang="en-US" dirty="0"/>
              <a:t/>
            </a:r>
            <a:br>
              <a:rPr lang="en-US" dirty="0"/>
            </a:br>
            <a:r>
              <a:rPr lang="en-US" sz="3100" dirty="0">
                <a:solidFill>
                  <a:srgbClr val="0F034D"/>
                </a:solidFill>
                <a:latin typeface="+mn-lt"/>
              </a:rPr>
              <a:t>INTERNATIONAL STANDARD ISO/IEC 27040</a:t>
            </a:r>
            <a:r>
              <a:rPr lang="en-US" dirty="0">
                <a:solidFill>
                  <a:srgbClr val="0F034D"/>
                </a:solidFill>
              </a:rPr>
              <a:t/>
            </a:r>
            <a:br>
              <a:rPr lang="en-US" dirty="0">
                <a:solidFill>
                  <a:srgbClr val="0F034D"/>
                </a:solidFill>
              </a:rPr>
            </a:br>
            <a:endParaRPr lang="en-US" dirty="0">
              <a:solidFill>
                <a:srgbClr val="0F034D"/>
              </a:solidFill>
            </a:endParaRPr>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5B870D2-A500-4D65-AAE7-BB048D97C5A3}" type="slidenum">
              <a:rPr lang="en-US" altLang="en-US" smtClean="0"/>
              <a:pPr/>
              <a:t>24</a:t>
            </a:fld>
            <a:endParaRPr lang="en-US" altLang="en-US"/>
          </a:p>
        </p:txBody>
      </p:sp>
      <p:sp>
        <p:nvSpPr>
          <p:cNvPr id="6" name="Rectangle 5"/>
          <p:cNvSpPr/>
          <p:nvPr/>
        </p:nvSpPr>
        <p:spPr>
          <a:xfrm>
            <a:off x="2114550" y="2171701"/>
            <a:ext cx="5486400" cy="507831"/>
          </a:xfrm>
          <a:prstGeom prst="rect">
            <a:avLst/>
          </a:prstGeom>
        </p:spPr>
        <p:txBody>
          <a:bodyPr wrap="square">
            <a:spAutoFit/>
          </a:bodyPr>
          <a:lstStyle/>
          <a:p>
            <a:endParaRPr lang="en-US" sz="1350" dirty="0"/>
          </a:p>
          <a:p>
            <a:endParaRPr lang="en-US" sz="1350" dirty="0"/>
          </a:p>
        </p:txBody>
      </p:sp>
      <p:sp>
        <p:nvSpPr>
          <p:cNvPr id="9" name="Rectangle 8"/>
          <p:cNvSpPr/>
          <p:nvPr/>
        </p:nvSpPr>
        <p:spPr>
          <a:xfrm>
            <a:off x="1464470" y="1557037"/>
            <a:ext cx="6475808" cy="2446824"/>
          </a:xfrm>
          <a:prstGeom prst="rect">
            <a:avLst/>
          </a:prstGeom>
        </p:spPr>
        <p:txBody>
          <a:bodyPr wrap="square">
            <a:spAutoFit/>
          </a:bodyPr>
          <a:lstStyle/>
          <a:p>
            <a:r>
              <a:rPr lang="en-US" b="1" dirty="0">
                <a:solidFill>
                  <a:schemeClr val="tx2"/>
                </a:solidFill>
              </a:rPr>
              <a:t>Reference number ISO/IEC 27040:2015(E)</a:t>
            </a:r>
          </a:p>
          <a:p>
            <a:r>
              <a:rPr lang="en-US" b="1" dirty="0">
                <a:solidFill>
                  <a:schemeClr val="tx2"/>
                </a:solidFill>
              </a:rPr>
              <a:t>First edition 2015-01-15</a:t>
            </a:r>
          </a:p>
          <a:p>
            <a:endParaRPr lang="en-US" sz="2100" b="1" dirty="0">
              <a:solidFill>
                <a:schemeClr val="tx2"/>
              </a:solidFill>
            </a:endParaRPr>
          </a:p>
          <a:p>
            <a:r>
              <a:rPr lang="fr-FR" sz="2700" b="1" dirty="0">
                <a:solidFill>
                  <a:srgbClr val="3D5C99"/>
                </a:solidFill>
              </a:rPr>
              <a:t>Information </a:t>
            </a:r>
            <a:r>
              <a:rPr lang="fr-FR" sz="2700" b="1" dirty="0" err="1">
                <a:solidFill>
                  <a:srgbClr val="3D5C99"/>
                </a:solidFill>
              </a:rPr>
              <a:t>technology</a:t>
            </a:r>
            <a:r>
              <a:rPr lang="fr-FR" sz="2700" b="1" dirty="0">
                <a:solidFill>
                  <a:srgbClr val="3D5C99"/>
                </a:solidFill>
              </a:rPr>
              <a:t> — Security techniques — Storage </a:t>
            </a:r>
            <a:r>
              <a:rPr lang="fr-FR" sz="2700" b="1" dirty="0" err="1">
                <a:solidFill>
                  <a:srgbClr val="3D5C99"/>
                </a:solidFill>
              </a:rPr>
              <a:t>security</a:t>
            </a:r>
            <a:r>
              <a:rPr lang="fr-FR" sz="2700" b="1" dirty="0">
                <a:solidFill>
                  <a:srgbClr val="3D5C99"/>
                </a:solidFill>
              </a:rPr>
              <a:t> </a:t>
            </a:r>
          </a:p>
          <a:p>
            <a:r>
              <a:rPr lang="fr-FR" sz="2100" b="1" dirty="0">
                <a:solidFill>
                  <a:schemeClr val="tx2"/>
                </a:solidFill>
              </a:rPr>
              <a:t>Technologie de l’information — Techniques de sécurité — Sécurité de stockage</a:t>
            </a:r>
          </a:p>
        </p:txBody>
      </p:sp>
      <p:sp>
        <p:nvSpPr>
          <p:cNvPr id="10" name="TextBox 9"/>
          <p:cNvSpPr txBox="1"/>
          <p:nvPr/>
        </p:nvSpPr>
        <p:spPr>
          <a:xfrm>
            <a:off x="1513004" y="4549395"/>
            <a:ext cx="6286500" cy="530915"/>
          </a:xfrm>
          <a:prstGeom prst="rect">
            <a:avLst/>
          </a:prstGeom>
          <a:noFill/>
        </p:spPr>
        <p:txBody>
          <a:bodyPr wrap="square" rtlCol="0">
            <a:spAutoFit/>
          </a:bodyPr>
          <a:lstStyle/>
          <a:p>
            <a:r>
              <a:rPr lang="en-US" sz="1500" dirty="0">
                <a:solidFill>
                  <a:srgbClr val="CC3014"/>
                </a:solidFill>
                <a:latin typeface="Arial Black" panose="020B0A04020102020204" pitchFamily="34" charset="0"/>
                <a:hlinkClick r:id="rId2"/>
              </a:rPr>
              <a:t>http://www.iso.org/iso/catalogue_detail?csnumber=44404</a:t>
            </a:r>
            <a:endParaRPr lang="en-US" sz="1500" dirty="0">
              <a:solidFill>
                <a:srgbClr val="CC3014"/>
              </a:solidFill>
              <a:latin typeface="Arial Black" panose="020B0A04020102020204" pitchFamily="34" charset="0"/>
            </a:endParaRPr>
          </a:p>
          <a:p>
            <a:endParaRPr lang="en-US" sz="1350" dirty="0">
              <a:solidFill>
                <a:srgbClr val="0000FF"/>
              </a:solidFill>
              <a:latin typeface="Arial Black" panose="020B0A04020102020204" pitchFamily="34" charset="0"/>
            </a:endParaRPr>
          </a:p>
        </p:txBody>
      </p:sp>
    </p:spTree>
    <p:extLst>
      <p:ext uri="{BB962C8B-B14F-4D97-AF65-F5344CB8AC3E}">
        <p14:creationId xmlns:p14="http://schemas.microsoft.com/office/powerpoint/2010/main" val="870114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272" y="117662"/>
            <a:ext cx="5057775" cy="569214"/>
          </a:xfrm>
        </p:spPr>
        <p:txBody>
          <a:bodyPr>
            <a:normAutofit fontScale="90000"/>
          </a:bodyPr>
          <a:lstStyle/>
          <a:p>
            <a:r>
              <a:rPr lang="en-US" dirty="0">
                <a:solidFill>
                  <a:srgbClr val="0F034D"/>
                </a:solidFill>
              </a:rPr>
              <a:t>ISO/IEC 27040: </a:t>
            </a:r>
            <a:r>
              <a:rPr lang="en-US" b="0" dirty="0">
                <a:solidFill>
                  <a:srgbClr val="0F034D"/>
                </a:solidFill>
              </a:rPr>
              <a:t>Excerpts</a:t>
            </a:r>
          </a:p>
        </p:txBody>
      </p:sp>
      <p:sp>
        <p:nvSpPr>
          <p:cNvPr id="3" name="Date Placeholder 2"/>
          <p:cNvSpPr>
            <a:spLocks noGrp="1"/>
          </p:cNvSpPr>
          <p:nvPr>
            <p:ph type="dt" sz="half" idx="10"/>
          </p:nvPr>
        </p:nvSpPr>
        <p:spPr/>
        <p:txBody>
          <a:bodyPr/>
          <a:lstStyle/>
          <a:p>
            <a:fld id="{60266F07-B0F8-4B81-837A-2E9AC0ACD240}" type="datetime1">
              <a:rPr lang="en-US" altLang="en-US" smtClean="0"/>
              <a:t>11/15/2016</a:t>
            </a:fld>
            <a:endParaRPr lang="en-US" alt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5B870D2-A500-4D65-AAE7-BB048D97C5A3}" type="slidenum">
              <a:rPr lang="en-US" altLang="en-US" smtClean="0"/>
              <a:pPr/>
              <a:t>25</a:t>
            </a:fld>
            <a:endParaRPr lang="en-US" altLang="en-US"/>
          </a:p>
        </p:txBody>
      </p:sp>
      <p:sp>
        <p:nvSpPr>
          <p:cNvPr id="6" name="TextBox 5"/>
          <p:cNvSpPr txBox="1"/>
          <p:nvPr/>
        </p:nvSpPr>
        <p:spPr>
          <a:xfrm>
            <a:off x="95811" y="780191"/>
            <a:ext cx="9048189" cy="5032147"/>
          </a:xfrm>
          <a:prstGeom prst="rect">
            <a:avLst/>
          </a:prstGeom>
          <a:noFill/>
        </p:spPr>
        <p:txBody>
          <a:bodyPr wrap="square" rtlCol="0">
            <a:spAutoFit/>
          </a:bodyPr>
          <a:lstStyle/>
          <a:p>
            <a:r>
              <a:rPr lang="en-US" sz="1350" b="1" dirty="0">
                <a:solidFill>
                  <a:srgbClr val="CC3014"/>
                </a:solidFill>
              </a:rPr>
              <a:t>Cryptographic erase </a:t>
            </a:r>
            <a:r>
              <a:rPr lang="en-US" sz="1350" dirty="0">
                <a:solidFill>
                  <a:schemeClr val="tx2"/>
                </a:solidFill>
              </a:rPr>
              <a:t>leverages the encryption of target data by enabling sanitization of the target data’s encryption key. This leaves only the </a:t>
            </a:r>
            <a:r>
              <a:rPr lang="en-US" sz="1350" dirty="0" err="1">
                <a:solidFill>
                  <a:schemeClr val="tx2"/>
                </a:solidFill>
              </a:rPr>
              <a:t>ciphertext</a:t>
            </a:r>
            <a:r>
              <a:rPr lang="en-US" sz="1350" dirty="0">
                <a:solidFill>
                  <a:schemeClr val="tx2"/>
                </a:solidFill>
              </a:rPr>
              <a:t> remaining on the data, effectively sanitizing the data….. </a:t>
            </a:r>
          </a:p>
          <a:p>
            <a:r>
              <a:rPr lang="en-US" sz="1350" b="1" dirty="0">
                <a:solidFill>
                  <a:schemeClr val="tx2"/>
                </a:solidFill>
              </a:rPr>
              <a:t>“Cryptographic Erase </a:t>
            </a:r>
            <a:r>
              <a:rPr lang="en-US" sz="1350" dirty="0">
                <a:solidFill>
                  <a:schemeClr val="tx2"/>
                </a:solidFill>
              </a:rPr>
              <a:t>through the TCG OPAL SSC or Enterprise SSC interface by issuing commands as necessary to cause all MEKs to be changed ….” </a:t>
            </a:r>
            <a:r>
              <a:rPr lang="en-US" sz="1050" b="1" i="1" dirty="0">
                <a:solidFill>
                  <a:schemeClr val="tx2"/>
                </a:solidFill>
              </a:rPr>
              <a:t>(to be explained shortly!)  </a:t>
            </a:r>
          </a:p>
          <a:p>
            <a:endParaRPr lang="en-US" sz="1050" b="1" i="1" dirty="0">
              <a:solidFill>
                <a:schemeClr val="tx2"/>
              </a:solidFill>
            </a:endParaRPr>
          </a:p>
          <a:p>
            <a:r>
              <a:rPr lang="en-US" sz="1350" dirty="0">
                <a:solidFill>
                  <a:schemeClr val="tx2"/>
                </a:solidFill>
              </a:rPr>
              <a:t>Other </a:t>
            </a:r>
            <a:r>
              <a:rPr lang="en-US" sz="1350" b="1" dirty="0">
                <a:solidFill>
                  <a:schemeClr val="tx2"/>
                </a:solidFill>
              </a:rPr>
              <a:t>cryptographic erase </a:t>
            </a:r>
            <a:r>
              <a:rPr lang="en-US" sz="1350" dirty="0">
                <a:solidFill>
                  <a:schemeClr val="tx2"/>
                </a:solidFill>
              </a:rPr>
              <a:t>considerations:</a:t>
            </a:r>
          </a:p>
          <a:p>
            <a:endParaRPr lang="en-US" sz="1350" dirty="0">
              <a:solidFill>
                <a:schemeClr val="tx2"/>
              </a:solidFill>
            </a:endParaRPr>
          </a:p>
          <a:p>
            <a:r>
              <a:rPr lang="en-US" sz="1350" dirty="0">
                <a:solidFill>
                  <a:schemeClr val="tx2"/>
                </a:solidFill>
              </a:rPr>
              <a:t>— </a:t>
            </a:r>
            <a:r>
              <a:rPr lang="en-US" sz="1350" b="1" dirty="0">
                <a:solidFill>
                  <a:schemeClr val="tx2"/>
                </a:solidFill>
              </a:rPr>
              <a:t>If the encryption key </a:t>
            </a:r>
            <a:r>
              <a:rPr lang="en-US" sz="1350" dirty="0">
                <a:solidFill>
                  <a:schemeClr val="tx2"/>
                </a:solidFill>
              </a:rPr>
              <a:t>(or any key at or below the level of key sanitized during cryptographic erase) </a:t>
            </a:r>
            <a:r>
              <a:rPr lang="en-US" sz="1350" b="1" dirty="0">
                <a:solidFill>
                  <a:schemeClr val="tx2"/>
                </a:solidFill>
              </a:rPr>
              <a:t>exists outside of the storage device </a:t>
            </a:r>
            <a:r>
              <a:rPr lang="en-US" sz="1350" dirty="0">
                <a:solidFill>
                  <a:schemeClr val="tx2"/>
                </a:solidFill>
              </a:rPr>
              <a:t>(typically due to escrow or injection), there is a possibility that the key could be used in the future to recover data stored on the encrypted media.</a:t>
            </a:r>
          </a:p>
          <a:p>
            <a:endParaRPr lang="en-US" sz="1350" dirty="0">
              <a:solidFill>
                <a:schemeClr val="tx2"/>
              </a:solidFill>
            </a:endParaRPr>
          </a:p>
          <a:p>
            <a:r>
              <a:rPr lang="en-US" sz="1350" dirty="0">
                <a:solidFill>
                  <a:schemeClr val="tx2"/>
                </a:solidFill>
              </a:rPr>
              <a:t>— </a:t>
            </a:r>
            <a:r>
              <a:rPr lang="en-US" sz="1350" b="1" dirty="0">
                <a:solidFill>
                  <a:schemeClr val="tx2"/>
                </a:solidFill>
              </a:rPr>
              <a:t>Sanitization using cryptographic erase should not be trusted on devices that have escrowed or injected the key(s) </a:t>
            </a:r>
            <a:r>
              <a:rPr lang="en-US" sz="1350" dirty="0">
                <a:solidFill>
                  <a:schemeClr val="tx2"/>
                </a:solidFill>
              </a:rPr>
              <a:t>unless the organization has a high level of confidence about how and where the keys were stored and managed outside the device.</a:t>
            </a:r>
          </a:p>
          <a:p>
            <a:r>
              <a:rPr lang="en-US" sz="1350" dirty="0">
                <a:solidFill>
                  <a:schemeClr val="tx2"/>
                </a:solidFill>
              </a:rPr>
              <a:t> </a:t>
            </a:r>
          </a:p>
          <a:p>
            <a:endParaRPr lang="en-US" sz="1350" dirty="0">
              <a:solidFill>
                <a:schemeClr val="tx2"/>
              </a:solidFill>
            </a:endParaRPr>
          </a:p>
          <a:p>
            <a:endParaRPr lang="en-US" sz="1350" dirty="0">
              <a:solidFill>
                <a:schemeClr val="tx2"/>
              </a:solidFill>
            </a:endParaRPr>
          </a:p>
          <a:p>
            <a:endParaRPr lang="en-US" sz="1350" dirty="0">
              <a:solidFill>
                <a:schemeClr val="tx2"/>
              </a:solidFill>
            </a:endParaRPr>
          </a:p>
          <a:p>
            <a:endParaRPr lang="en-US" sz="1350" dirty="0">
              <a:solidFill>
                <a:schemeClr val="tx2"/>
              </a:solidFill>
            </a:endParaRPr>
          </a:p>
          <a:p>
            <a:endParaRPr lang="en-US" sz="1350" dirty="0">
              <a:solidFill>
                <a:schemeClr val="tx2"/>
              </a:solidFill>
            </a:endParaRPr>
          </a:p>
          <a:p>
            <a:endParaRPr lang="en-US" sz="1350" dirty="0">
              <a:solidFill>
                <a:schemeClr val="tx2"/>
              </a:solidFill>
            </a:endParaRPr>
          </a:p>
          <a:p>
            <a:r>
              <a:rPr lang="en-US" sz="1350" dirty="0">
                <a:solidFill>
                  <a:schemeClr val="tx2"/>
                </a:solidFill>
              </a:rPr>
              <a:t>  </a:t>
            </a:r>
          </a:p>
          <a:p>
            <a:r>
              <a:rPr lang="en-US" sz="1350" dirty="0">
                <a:solidFill>
                  <a:schemeClr val="tx2"/>
                </a:solidFill>
              </a:rPr>
              <a:t> </a:t>
            </a:r>
          </a:p>
          <a:p>
            <a:endParaRPr lang="en-US" sz="1350" dirty="0"/>
          </a:p>
        </p:txBody>
      </p:sp>
      <p:sp>
        <p:nvSpPr>
          <p:cNvPr id="8" name="TextBox 7"/>
          <p:cNvSpPr txBox="1"/>
          <p:nvPr/>
        </p:nvSpPr>
        <p:spPr>
          <a:xfrm>
            <a:off x="492919" y="3959476"/>
            <a:ext cx="8197453" cy="507831"/>
          </a:xfrm>
          <a:prstGeom prst="rect">
            <a:avLst/>
          </a:prstGeom>
          <a:noFill/>
        </p:spPr>
        <p:txBody>
          <a:bodyPr wrap="square" rtlCol="0">
            <a:spAutoFit/>
          </a:bodyPr>
          <a:lstStyle/>
          <a:p>
            <a:r>
              <a:rPr lang="en-US" sz="2700" dirty="0">
                <a:solidFill>
                  <a:srgbClr val="0000FF"/>
                </a:solidFill>
              </a:rPr>
              <a:t>READ: Use Self-Encrypting Drive (SED) storage!</a:t>
            </a:r>
          </a:p>
        </p:txBody>
      </p:sp>
    </p:spTree>
    <p:extLst>
      <p:ext uri="{BB962C8B-B14F-4D97-AF65-F5344CB8AC3E}">
        <p14:creationId xmlns:p14="http://schemas.microsoft.com/office/powerpoint/2010/main" val="2854684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105" y="195764"/>
            <a:ext cx="5275659" cy="512327"/>
          </a:xfrm>
        </p:spPr>
        <p:txBody>
          <a:bodyPr>
            <a:normAutofit fontScale="90000"/>
          </a:bodyPr>
          <a:lstStyle/>
          <a:p>
            <a:r>
              <a:rPr lang="en-US" sz="3000" dirty="0">
                <a:solidFill>
                  <a:srgbClr val="0F034D"/>
                </a:solidFill>
              </a:rPr>
              <a:t>Crypto-Erase: “Perfect Storm”</a:t>
            </a:r>
            <a:r>
              <a:rPr lang="en-US" sz="3000" dirty="0">
                <a:solidFill>
                  <a:srgbClr val="00B0F0"/>
                </a:solidFill>
              </a:rPr>
              <a:t> </a:t>
            </a:r>
          </a:p>
        </p:txBody>
      </p:sp>
      <p:sp>
        <p:nvSpPr>
          <p:cNvPr id="3" name="Date Placeholder 2"/>
          <p:cNvSpPr>
            <a:spLocks noGrp="1"/>
          </p:cNvSpPr>
          <p:nvPr>
            <p:ph type="dt" sz="half" idx="10"/>
          </p:nvPr>
        </p:nvSpPr>
        <p:spPr/>
        <p:txBody>
          <a:bodyPr/>
          <a:lstStyle/>
          <a:p>
            <a:fld id="{60266F07-B0F8-4B81-837A-2E9AC0ACD240}" type="datetime1">
              <a:rPr lang="en-US" altLang="en-US" smtClean="0"/>
              <a:t>11/15/2016</a:t>
            </a:fld>
            <a:endParaRPr lang="en-US" alt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5B870D2-A500-4D65-AAE7-BB048D97C5A3}" type="slidenum">
              <a:rPr lang="en-US" altLang="en-US" smtClean="0"/>
              <a:pPr/>
              <a:t>26</a:t>
            </a:fld>
            <a:endParaRPr lang="en-US" altLang="en-US"/>
          </a:p>
        </p:txBody>
      </p:sp>
      <p:pic>
        <p:nvPicPr>
          <p:cNvPr id="6" name="Picture 5" descr="File:Hurricane Rita Peak.jpg - Wikipedia, the free encyclo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157" y="800100"/>
            <a:ext cx="6309360" cy="3943350"/>
          </a:xfrm>
          <a:prstGeom prst="rect">
            <a:avLst/>
          </a:prstGeom>
          <a:noFill/>
        </p:spPr>
      </p:pic>
      <p:pic>
        <p:nvPicPr>
          <p:cNvPr id="8" name="Picture 7" descr="سهم دوران اتجاه رمز ايقونه ايكون مجسم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273937" y="1182071"/>
            <a:ext cx="2390387" cy="2994660"/>
          </a:xfrm>
          <a:prstGeom prst="rect">
            <a:avLst/>
          </a:prstGeom>
        </p:spPr>
      </p:pic>
      <p:sp>
        <p:nvSpPr>
          <p:cNvPr id="9" name="TextBox 8"/>
          <p:cNvSpPr txBox="1"/>
          <p:nvPr/>
        </p:nvSpPr>
        <p:spPr>
          <a:xfrm>
            <a:off x="3643797" y="873251"/>
            <a:ext cx="2459913" cy="646331"/>
          </a:xfrm>
          <a:prstGeom prst="rect">
            <a:avLst/>
          </a:prstGeom>
          <a:noFill/>
        </p:spPr>
        <p:txBody>
          <a:bodyPr wrap="square" rtlCol="0">
            <a:spAutoFit/>
          </a:bodyPr>
          <a:lstStyle/>
          <a:p>
            <a:r>
              <a:rPr lang="en-US" b="1" dirty="0">
                <a:solidFill>
                  <a:schemeClr val="bg1"/>
                </a:solidFill>
              </a:rPr>
              <a:t>Business requirements</a:t>
            </a:r>
          </a:p>
        </p:txBody>
      </p:sp>
      <p:sp>
        <p:nvSpPr>
          <p:cNvPr id="10" name="TextBox 9"/>
          <p:cNvSpPr txBox="1"/>
          <p:nvPr/>
        </p:nvSpPr>
        <p:spPr>
          <a:xfrm>
            <a:off x="1369696" y="1657351"/>
            <a:ext cx="2345053" cy="646331"/>
          </a:xfrm>
          <a:prstGeom prst="rect">
            <a:avLst/>
          </a:prstGeom>
          <a:noFill/>
        </p:spPr>
        <p:txBody>
          <a:bodyPr wrap="square" rtlCol="0">
            <a:spAutoFit/>
          </a:bodyPr>
          <a:lstStyle/>
          <a:p>
            <a:r>
              <a:rPr lang="en-US" b="1" dirty="0">
                <a:solidFill>
                  <a:schemeClr val="bg1"/>
                </a:solidFill>
              </a:rPr>
              <a:t>Technical definition</a:t>
            </a:r>
          </a:p>
          <a:p>
            <a:r>
              <a:rPr lang="en-US" b="1" dirty="0">
                <a:solidFill>
                  <a:schemeClr val="bg1"/>
                </a:solidFill>
              </a:rPr>
              <a:t>          (TCG)</a:t>
            </a:r>
          </a:p>
        </p:txBody>
      </p:sp>
      <p:sp>
        <p:nvSpPr>
          <p:cNvPr id="11" name="TextBox 10"/>
          <p:cNvSpPr txBox="1"/>
          <p:nvPr/>
        </p:nvSpPr>
        <p:spPr>
          <a:xfrm>
            <a:off x="1482095" y="2807181"/>
            <a:ext cx="2192657" cy="692497"/>
          </a:xfrm>
          <a:prstGeom prst="rect">
            <a:avLst/>
          </a:prstGeom>
          <a:noFill/>
        </p:spPr>
        <p:txBody>
          <a:bodyPr wrap="square" rtlCol="0">
            <a:spAutoFit/>
          </a:bodyPr>
          <a:lstStyle/>
          <a:p>
            <a:r>
              <a:rPr lang="en-US" b="1" dirty="0">
                <a:solidFill>
                  <a:schemeClr val="bg1"/>
                </a:solidFill>
              </a:rPr>
              <a:t>Standardization</a:t>
            </a:r>
          </a:p>
          <a:p>
            <a:r>
              <a:rPr lang="en-US" b="1" dirty="0">
                <a:solidFill>
                  <a:schemeClr val="bg1"/>
                </a:solidFill>
              </a:rPr>
              <a:t>(TCG, NIST, </a:t>
            </a:r>
            <a:r>
              <a:rPr lang="en-US" sz="2100" b="1" dirty="0">
                <a:solidFill>
                  <a:schemeClr val="bg1"/>
                </a:solidFill>
              </a:rPr>
              <a:t>ISO</a:t>
            </a:r>
            <a:r>
              <a:rPr lang="en-US" b="1" dirty="0">
                <a:solidFill>
                  <a:schemeClr val="bg1"/>
                </a:solidFill>
              </a:rPr>
              <a:t>)</a:t>
            </a:r>
          </a:p>
        </p:txBody>
      </p:sp>
      <p:sp>
        <p:nvSpPr>
          <p:cNvPr id="12" name="TextBox 11"/>
          <p:cNvSpPr txBox="1"/>
          <p:nvPr/>
        </p:nvSpPr>
        <p:spPr>
          <a:xfrm>
            <a:off x="1817370" y="3826264"/>
            <a:ext cx="2811780" cy="646331"/>
          </a:xfrm>
          <a:prstGeom prst="rect">
            <a:avLst/>
          </a:prstGeom>
          <a:noFill/>
        </p:spPr>
        <p:txBody>
          <a:bodyPr wrap="square" rtlCol="0">
            <a:spAutoFit/>
          </a:bodyPr>
          <a:lstStyle/>
          <a:p>
            <a:r>
              <a:rPr lang="en-US" b="1" dirty="0">
                <a:solidFill>
                  <a:schemeClr val="bg1"/>
                </a:solidFill>
              </a:rPr>
              <a:t>Product proliferation</a:t>
            </a:r>
          </a:p>
          <a:p>
            <a:r>
              <a:rPr lang="en-US" b="1" dirty="0">
                <a:solidFill>
                  <a:schemeClr val="bg1"/>
                </a:solidFill>
              </a:rPr>
              <a:t>     (multi-vendor)</a:t>
            </a:r>
          </a:p>
        </p:txBody>
      </p:sp>
      <p:sp>
        <p:nvSpPr>
          <p:cNvPr id="13" name="TextBox 12"/>
          <p:cNvSpPr txBox="1"/>
          <p:nvPr/>
        </p:nvSpPr>
        <p:spPr>
          <a:xfrm>
            <a:off x="4943475" y="3817109"/>
            <a:ext cx="2730042" cy="646331"/>
          </a:xfrm>
          <a:prstGeom prst="rect">
            <a:avLst/>
          </a:prstGeom>
          <a:noFill/>
        </p:spPr>
        <p:txBody>
          <a:bodyPr wrap="square" rtlCol="0">
            <a:spAutoFit/>
          </a:bodyPr>
          <a:lstStyle/>
          <a:p>
            <a:r>
              <a:rPr lang="en-US" b="1" dirty="0">
                <a:solidFill>
                  <a:schemeClr val="bg1"/>
                </a:solidFill>
              </a:rPr>
              <a:t>Legislative mandates</a:t>
            </a:r>
          </a:p>
          <a:p>
            <a:r>
              <a:rPr lang="en-US" b="1" dirty="0">
                <a:solidFill>
                  <a:schemeClr val="bg1"/>
                </a:solidFill>
              </a:rPr>
              <a:t>(breach notification)</a:t>
            </a:r>
          </a:p>
        </p:txBody>
      </p:sp>
      <p:sp>
        <p:nvSpPr>
          <p:cNvPr id="14" name="TextBox 13"/>
          <p:cNvSpPr txBox="1"/>
          <p:nvPr/>
        </p:nvSpPr>
        <p:spPr>
          <a:xfrm>
            <a:off x="5962655" y="2771775"/>
            <a:ext cx="1828800" cy="646331"/>
          </a:xfrm>
          <a:prstGeom prst="rect">
            <a:avLst/>
          </a:prstGeom>
          <a:noFill/>
        </p:spPr>
        <p:txBody>
          <a:bodyPr wrap="square" rtlCol="0">
            <a:spAutoFit/>
          </a:bodyPr>
          <a:lstStyle/>
          <a:p>
            <a:r>
              <a:rPr lang="en-US" b="1" dirty="0">
                <a:solidFill>
                  <a:schemeClr val="bg1"/>
                </a:solidFill>
              </a:rPr>
              <a:t>Best practices</a:t>
            </a:r>
          </a:p>
          <a:p>
            <a:r>
              <a:rPr lang="en-US" b="1" dirty="0">
                <a:solidFill>
                  <a:schemeClr val="bg1"/>
                </a:solidFill>
              </a:rPr>
              <a:t>     (SNIA)</a:t>
            </a:r>
          </a:p>
        </p:txBody>
      </p:sp>
      <p:sp>
        <p:nvSpPr>
          <p:cNvPr id="15" name="TextBox 14"/>
          <p:cNvSpPr txBox="1"/>
          <p:nvPr/>
        </p:nvSpPr>
        <p:spPr>
          <a:xfrm>
            <a:off x="6240960" y="1703842"/>
            <a:ext cx="1432557" cy="646331"/>
          </a:xfrm>
          <a:prstGeom prst="rect">
            <a:avLst/>
          </a:prstGeom>
          <a:noFill/>
        </p:spPr>
        <p:txBody>
          <a:bodyPr wrap="square" rtlCol="0">
            <a:spAutoFit/>
          </a:bodyPr>
          <a:lstStyle/>
          <a:p>
            <a:r>
              <a:rPr lang="en-US" b="1" dirty="0">
                <a:solidFill>
                  <a:schemeClr val="bg1"/>
                </a:solidFill>
              </a:rPr>
              <a:t>Promotion </a:t>
            </a:r>
          </a:p>
          <a:p>
            <a:r>
              <a:rPr lang="en-US" b="1" dirty="0">
                <a:solidFill>
                  <a:schemeClr val="bg1"/>
                </a:solidFill>
              </a:rPr>
              <a:t>(TCG, DTA)</a:t>
            </a:r>
          </a:p>
        </p:txBody>
      </p:sp>
      <p:sp>
        <p:nvSpPr>
          <p:cNvPr id="16" name="TextBox 15"/>
          <p:cNvSpPr txBox="1"/>
          <p:nvPr/>
        </p:nvSpPr>
        <p:spPr>
          <a:xfrm>
            <a:off x="2914651" y="2436735"/>
            <a:ext cx="3326310" cy="738664"/>
          </a:xfrm>
          <a:prstGeom prst="rect">
            <a:avLst/>
          </a:prstGeom>
          <a:noFill/>
        </p:spPr>
        <p:txBody>
          <a:bodyPr wrap="square" rtlCol="0">
            <a:spAutoFit/>
          </a:bodyPr>
          <a:lstStyle/>
          <a:p>
            <a:r>
              <a:rPr lang="en-US" sz="2100" b="1" dirty="0">
                <a:solidFill>
                  <a:srgbClr val="0000FF"/>
                </a:solidFill>
              </a:rPr>
              <a:t>Self-Encrypting Storage</a:t>
            </a:r>
          </a:p>
          <a:p>
            <a:r>
              <a:rPr lang="en-US" sz="2100" b="1" dirty="0">
                <a:solidFill>
                  <a:srgbClr val="0000FF"/>
                </a:solidFill>
              </a:rPr>
              <a:t>         Crypto-Erase</a:t>
            </a:r>
          </a:p>
        </p:txBody>
      </p:sp>
    </p:spTree>
    <p:extLst>
      <p:ext uri="{BB962C8B-B14F-4D97-AF65-F5344CB8AC3E}">
        <p14:creationId xmlns:p14="http://schemas.microsoft.com/office/powerpoint/2010/main" val="1686641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19921" y="304800"/>
            <a:ext cx="7311746" cy="567267"/>
          </a:xfrm>
        </p:spPr>
        <p:txBody>
          <a:bodyPr>
            <a:normAutofit fontScale="90000"/>
          </a:bodyPr>
          <a:lstStyle/>
          <a:p>
            <a:r>
              <a:rPr lang="en-US" altLang="en-US" dirty="0"/>
              <a:t>	Automotive Use Cases			</a:t>
            </a:r>
            <a:endParaRPr lang="en-US" altLang="en-US" sz="1800" dirty="0"/>
          </a:p>
        </p:txBody>
      </p:sp>
      <p:sp>
        <p:nvSpPr>
          <p:cNvPr id="3" name="Content Placeholder 2"/>
          <p:cNvSpPr>
            <a:spLocks noGrp="1"/>
          </p:cNvSpPr>
          <p:nvPr>
            <p:ph idx="1"/>
          </p:nvPr>
        </p:nvSpPr>
        <p:spPr>
          <a:xfrm>
            <a:off x="146149" y="1381681"/>
            <a:ext cx="5029886" cy="2298700"/>
          </a:xfrm>
        </p:spPr>
        <p:txBody>
          <a:bodyPr>
            <a:normAutofit fontScale="85000" lnSpcReduction="20000"/>
          </a:bodyPr>
          <a:lstStyle/>
          <a:p>
            <a:pPr>
              <a:defRPr/>
            </a:pPr>
            <a:r>
              <a:rPr lang="en-US" b="1" dirty="0">
                <a:solidFill>
                  <a:srgbClr val="0000FF"/>
                </a:solidFill>
              </a:rPr>
              <a:t>Purpose: Protect the Privacy of User Data (when the user isn’t using it)</a:t>
            </a:r>
          </a:p>
          <a:p>
            <a:pPr>
              <a:defRPr/>
            </a:pPr>
            <a:endParaRPr lang="en-US" b="1" dirty="0">
              <a:solidFill>
                <a:srgbClr val="0000FF"/>
              </a:solidFill>
            </a:endParaRPr>
          </a:p>
          <a:p>
            <a:pPr marL="342900" indent="-342900">
              <a:buFont typeface="Arial"/>
              <a:buChar char="•"/>
              <a:defRPr/>
            </a:pPr>
            <a:r>
              <a:rPr lang="en-US" dirty="0"/>
              <a:t>Your car key (phone, whatever) that starts your car should </a:t>
            </a:r>
            <a:r>
              <a:rPr lang="en-US" b="1" dirty="0">
                <a:solidFill>
                  <a:srgbClr val="CC3014"/>
                </a:solidFill>
              </a:rPr>
              <a:t>cryptographically unlock </a:t>
            </a:r>
            <a:r>
              <a:rPr lang="en-US" dirty="0"/>
              <a:t>all the data you and your passengers need.  </a:t>
            </a:r>
          </a:p>
          <a:p>
            <a:pPr marL="342900" indent="-342900">
              <a:buFont typeface="Arial"/>
              <a:buChar char="•"/>
              <a:defRPr/>
            </a:pPr>
            <a:r>
              <a:rPr lang="en-US" dirty="0"/>
              <a:t>When you sell your car (repurpose a corporate vehicle, whatever) you should be able to </a:t>
            </a:r>
            <a:r>
              <a:rPr lang="en-US" b="1" dirty="0">
                <a:solidFill>
                  <a:srgbClr val="CC3014"/>
                </a:solidFill>
              </a:rPr>
              <a:t>cryptographically erase </a:t>
            </a:r>
            <a:r>
              <a:rPr lang="en-US" dirty="0"/>
              <a:t>all user data very quickly (logging into your car’s web site).</a:t>
            </a:r>
          </a:p>
          <a:p>
            <a:pPr marL="342900" indent="-342900">
              <a:buFont typeface="Arial"/>
              <a:buChar char="•"/>
              <a:defRPr/>
            </a:pPr>
            <a:r>
              <a:rPr lang="en-US" dirty="0"/>
              <a:t>SEDs enable crypto erase of user data</a:t>
            </a:r>
          </a:p>
        </p:txBody>
      </p:sp>
      <p:sp>
        <p:nvSpPr>
          <p:cNvPr id="16388"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750">
                <a:solidFill>
                  <a:schemeClr val="tx1"/>
                </a:solidFill>
                <a:latin typeface="Arial" panose="020B0604020202020204" pitchFamily="34" charset="0"/>
                <a:ea typeface="ＭＳ Ｐゴシック" panose="020B0600070205080204" pitchFamily="34" charset="-128"/>
              </a:defRPr>
            </a:lvl1pPr>
            <a:lvl2pPr marL="557213" indent="-214313">
              <a:defRPr sz="750">
                <a:solidFill>
                  <a:schemeClr val="tx1"/>
                </a:solidFill>
                <a:latin typeface="Arial" panose="020B0604020202020204" pitchFamily="34" charset="0"/>
                <a:ea typeface="ＭＳ Ｐゴシック" panose="020B0600070205080204" pitchFamily="34" charset="-128"/>
              </a:defRPr>
            </a:lvl2pPr>
            <a:lvl3pPr marL="857250" indent="-171450">
              <a:defRPr sz="750">
                <a:solidFill>
                  <a:schemeClr val="tx1"/>
                </a:solidFill>
                <a:latin typeface="Arial" panose="020B0604020202020204" pitchFamily="34" charset="0"/>
                <a:ea typeface="ＭＳ Ｐゴシック" panose="020B0600070205080204" pitchFamily="34" charset="-128"/>
              </a:defRPr>
            </a:lvl3pPr>
            <a:lvl4pPr marL="1200150" indent="-171450">
              <a:defRPr sz="750">
                <a:solidFill>
                  <a:schemeClr val="tx1"/>
                </a:solidFill>
                <a:latin typeface="Arial" panose="020B0604020202020204" pitchFamily="34" charset="0"/>
                <a:ea typeface="ＭＳ Ｐゴシック" panose="020B0600070205080204" pitchFamily="34" charset="-128"/>
              </a:defRPr>
            </a:lvl4pPr>
            <a:lvl5pPr marL="1543050" indent="-171450">
              <a:defRPr sz="75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9pPr>
          </a:lstStyle>
          <a:p>
            <a:endParaRPr lang="en-US" altLang="en-US" dirty="0">
              <a:solidFill>
                <a:schemeClr val="bg2"/>
              </a:solidFill>
              <a:cs typeface="Arial" panose="020B0604020202020204" pitchFamily="34" charset="0"/>
            </a:endParaRPr>
          </a:p>
        </p:txBody>
      </p:sp>
      <p:sp>
        <p:nvSpPr>
          <p:cNvPr id="1638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750">
                <a:solidFill>
                  <a:schemeClr val="tx1"/>
                </a:solidFill>
                <a:latin typeface="Arial" panose="020B0604020202020204" pitchFamily="34" charset="0"/>
                <a:ea typeface="ＭＳ Ｐゴシック" panose="020B0600070205080204" pitchFamily="34" charset="-128"/>
              </a:defRPr>
            </a:lvl1pPr>
            <a:lvl2pPr marL="557213" indent="-214313">
              <a:defRPr sz="750">
                <a:solidFill>
                  <a:schemeClr val="tx1"/>
                </a:solidFill>
                <a:latin typeface="Arial" panose="020B0604020202020204" pitchFamily="34" charset="0"/>
                <a:ea typeface="ＭＳ Ｐゴシック" panose="020B0600070205080204" pitchFamily="34" charset="-128"/>
              </a:defRPr>
            </a:lvl2pPr>
            <a:lvl3pPr marL="857250" indent="-171450">
              <a:defRPr sz="750">
                <a:solidFill>
                  <a:schemeClr val="tx1"/>
                </a:solidFill>
                <a:latin typeface="Arial" panose="020B0604020202020204" pitchFamily="34" charset="0"/>
                <a:ea typeface="ＭＳ Ｐゴシック" panose="020B0600070205080204" pitchFamily="34" charset="-128"/>
              </a:defRPr>
            </a:lvl3pPr>
            <a:lvl4pPr marL="1200150" indent="-171450">
              <a:defRPr sz="750">
                <a:solidFill>
                  <a:schemeClr val="tx1"/>
                </a:solidFill>
                <a:latin typeface="Arial" panose="020B0604020202020204" pitchFamily="34" charset="0"/>
                <a:ea typeface="ＭＳ Ｐゴシック" panose="020B0600070205080204" pitchFamily="34" charset="-128"/>
              </a:defRPr>
            </a:lvl4pPr>
            <a:lvl5pPr marL="1543050" indent="-171450">
              <a:defRPr sz="75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9pPr>
          </a:lstStyle>
          <a:p>
            <a:endParaRPr lang="en-US" altLang="en-US" dirty="0">
              <a:solidFill>
                <a:schemeClr val="bg2"/>
              </a:solidFill>
            </a:endParaRPr>
          </a:p>
          <a:p>
            <a:endParaRPr lang="en-US" altLang="en-US" dirty="0">
              <a:solidFill>
                <a:schemeClr val="bg2"/>
              </a:solidFill>
            </a:endParaRPr>
          </a:p>
        </p:txBody>
      </p:sp>
      <p:sp>
        <p:nvSpPr>
          <p:cNvPr id="2" name="TextBox 1"/>
          <p:cNvSpPr txBox="1"/>
          <p:nvPr/>
        </p:nvSpPr>
        <p:spPr>
          <a:xfrm>
            <a:off x="3314700" y="4807547"/>
            <a:ext cx="2514600"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338" y="1356330"/>
            <a:ext cx="3537922" cy="2349402"/>
          </a:xfrm>
          <a:prstGeom prst="rect">
            <a:avLst/>
          </a:prstGeom>
        </p:spPr>
      </p:pic>
      <p:sp>
        <p:nvSpPr>
          <p:cNvPr id="4" name="TextBox 3"/>
          <p:cNvSpPr txBox="1"/>
          <p:nvPr/>
        </p:nvSpPr>
        <p:spPr>
          <a:xfrm>
            <a:off x="146149" y="3959820"/>
            <a:ext cx="3451775" cy="261610"/>
          </a:xfrm>
          <a:prstGeom prst="rect">
            <a:avLst/>
          </a:prstGeom>
          <a:noFill/>
        </p:spPr>
        <p:txBody>
          <a:bodyPr wrap="square" rtlCol="0">
            <a:spAutoFit/>
          </a:bodyPr>
          <a:lstStyle/>
          <a:p>
            <a:r>
              <a:rPr lang="en-US" sz="1100" dirty="0">
                <a:hlinkClick r:id="rId3"/>
              </a:rPr>
              <a:t>http</a:t>
            </a:r>
            <a:r>
              <a:rPr lang="en-US" sz="1100" dirty="0" smtClean="0">
                <a:hlinkClick r:id="rId3"/>
              </a:rPr>
              <a:t>://www.drivetrust.com/autoerase</a:t>
            </a:r>
            <a:endParaRPr lang="en-US" sz="1100" dirty="0"/>
          </a:p>
        </p:txBody>
      </p:sp>
      <p:sp>
        <p:nvSpPr>
          <p:cNvPr id="5" name="TextBox 4"/>
          <p:cNvSpPr txBox="1"/>
          <p:nvPr/>
        </p:nvSpPr>
        <p:spPr>
          <a:xfrm>
            <a:off x="5452658" y="3897166"/>
            <a:ext cx="3094114" cy="369332"/>
          </a:xfrm>
          <a:prstGeom prst="rect">
            <a:avLst/>
          </a:prstGeom>
          <a:noFill/>
        </p:spPr>
        <p:txBody>
          <a:bodyPr wrap="square" rtlCol="0">
            <a:spAutoFit/>
          </a:bodyPr>
          <a:lstStyle/>
          <a:p>
            <a:r>
              <a:rPr lang="en-US" dirty="0">
                <a:solidFill>
                  <a:srgbClr val="183168"/>
                </a:solidFill>
              </a:rPr>
              <a:t>     Privacy Sensitive Data </a:t>
            </a:r>
            <a:r>
              <a:rPr lang="en-US" dirty="0">
                <a:solidFill>
                  <a:srgbClr val="183168"/>
                </a:solidFill>
                <a:sym typeface="Wingdings" panose="05000000000000000000" pitchFamily="2" charset="2"/>
              </a:rPr>
              <a:t></a:t>
            </a:r>
            <a:endParaRPr lang="en-US" dirty="0">
              <a:solidFill>
                <a:srgbClr val="183168"/>
              </a:solidFill>
            </a:endParaRPr>
          </a:p>
        </p:txBody>
      </p:sp>
    </p:spTree>
    <p:extLst>
      <p:ext uri="{BB962C8B-B14F-4D97-AF65-F5344CB8AC3E}">
        <p14:creationId xmlns:p14="http://schemas.microsoft.com/office/powerpoint/2010/main" val="1848515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7B5F4FB-D17A-4C8C-9FD5-DD8B99FF4916}" type="slidenum">
              <a:rPr lang="en-US" smtClean="0"/>
              <a:pPr>
                <a:defRPr/>
              </a:pPr>
              <a:t>28</a:t>
            </a:fld>
            <a:endParaRPr lang="en-US" dirty="0"/>
          </a:p>
        </p:txBody>
      </p:sp>
      <p:sp>
        <p:nvSpPr>
          <p:cNvPr id="4" name="TextBox 3"/>
          <p:cNvSpPr txBox="1"/>
          <p:nvPr/>
        </p:nvSpPr>
        <p:spPr>
          <a:xfrm>
            <a:off x="2751809" y="355763"/>
            <a:ext cx="3581125" cy="553998"/>
          </a:xfrm>
          <a:prstGeom prst="rect">
            <a:avLst/>
          </a:prstGeom>
          <a:noFill/>
        </p:spPr>
        <p:txBody>
          <a:bodyPr wrap="square" rtlCol="0">
            <a:spAutoFit/>
          </a:bodyPr>
          <a:lstStyle/>
          <a:p>
            <a:r>
              <a:rPr lang="en-US" sz="3000" b="1" dirty="0">
                <a:solidFill>
                  <a:srgbClr val="0F034D"/>
                </a:solidFill>
              </a:rPr>
              <a:t>Mobile Use Cases</a:t>
            </a:r>
          </a:p>
        </p:txBody>
      </p:sp>
      <p:sp>
        <p:nvSpPr>
          <p:cNvPr id="7" name="TextBox 6"/>
          <p:cNvSpPr txBox="1"/>
          <p:nvPr/>
        </p:nvSpPr>
        <p:spPr>
          <a:xfrm>
            <a:off x="1611963" y="1103933"/>
            <a:ext cx="4000500" cy="2839239"/>
          </a:xfrm>
          <a:prstGeom prst="rect">
            <a:avLst/>
          </a:prstGeom>
          <a:noFill/>
        </p:spPr>
        <p:txBody>
          <a:bodyPr wrap="square" rtlCol="0">
            <a:spAutoFit/>
          </a:bodyPr>
          <a:lstStyle/>
          <a:p>
            <a:r>
              <a:rPr lang="en-US" sz="2100" b="1" dirty="0">
                <a:solidFill>
                  <a:srgbClr val="00B050"/>
                </a:solidFill>
              </a:rPr>
              <a:t>USB SED – MAC – iPhone</a:t>
            </a:r>
          </a:p>
          <a:p>
            <a:endParaRPr lang="en-US" sz="1500" dirty="0">
              <a:solidFill>
                <a:schemeClr val="tx2"/>
              </a:solidFill>
            </a:endParaRPr>
          </a:p>
          <a:p>
            <a:r>
              <a:rPr lang="en-US" sz="1500" b="1" dirty="0">
                <a:solidFill>
                  <a:schemeClr val="tx2"/>
                </a:solidFill>
              </a:rPr>
              <a:t>iPhone unlock-lock of TCG Opal USB drive on MAC</a:t>
            </a:r>
          </a:p>
          <a:p>
            <a:r>
              <a:rPr lang="en-US" sz="1350" dirty="0">
                <a:solidFill>
                  <a:schemeClr val="tx2"/>
                </a:solidFill>
              </a:rPr>
              <a:t>   -- send encrypted drive to destination</a:t>
            </a:r>
          </a:p>
          <a:p>
            <a:r>
              <a:rPr lang="en-US" sz="1350" dirty="0">
                <a:solidFill>
                  <a:schemeClr val="tx2"/>
                </a:solidFill>
              </a:rPr>
              <a:t>   -- unlock when you confirm the destination </a:t>
            </a:r>
          </a:p>
          <a:p>
            <a:r>
              <a:rPr lang="en-US" sz="1350" dirty="0">
                <a:solidFill>
                  <a:schemeClr val="tx2"/>
                </a:solidFill>
              </a:rPr>
              <a:t>       actually has it</a:t>
            </a:r>
          </a:p>
          <a:p>
            <a:endParaRPr lang="en-US" sz="1500" dirty="0">
              <a:solidFill>
                <a:schemeClr val="tx2"/>
              </a:solidFill>
            </a:endParaRPr>
          </a:p>
          <a:p>
            <a:r>
              <a:rPr lang="en-US" sz="1500" b="1" dirty="0">
                <a:solidFill>
                  <a:schemeClr val="tx2"/>
                </a:solidFill>
              </a:rPr>
              <a:t>iPhone location proximity</a:t>
            </a:r>
          </a:p>
          <a:p>
            <a:r>
              <a:rPr lang="en-US" sz="1350" dirty="0">
                <a:solidFill>
                  <a:schemeClr val="tx2"/>
                </a:solidFill>
              </a:rPr>
              <a:t>  --  unlock TCG Opal USB drive using iPhone as the authentication token</a:t>
            </a:r>
          </a:p>
          <a:p>
            <a:endParaRPr lang="en-US" sz="1500" dirty="0">
              <a:solidFill>
                <a:schemeClr val="tx2"/>
              </a:solidFill>
            </a:endParaRPr>
          </a:p>
        </p:txBody>
      </p:sp>
      <p:pic>
        <p:nvPicPr>
          <p:cNvPr id="10" name="Picture 9" descr="Description Iphon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510" y="3088153"/>
            <a:ext cx="1991449" cy="1383073"/>
          </a:xfrm>
          <a:prstGeom prst="rect">
            <a:avLst/>
          </a:prstGeom>
        </p:spPr>
      </p:pic>
      <p:pic>
        <p:nvPicPr>
          <p:cNvPr id="11" name="Picture 10" descr="migliori Hard Disk esterni da scrivania del 20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502" y="1613957"/>
            <a:ext cx="1583532" cy="1085851"/>
          </a:xfrm>
          <a:prstGeom prst="rect">
            <a:avLst/>
          </a:prstGeom>
        </p:spPr>
      </p:pic>
      <p:sp>
        <p:nvSpPr>
          <p:cNvPr id="12" name="Lightning Bolt 11"/>
          <p:cNvSpPr/>
          <p:nvPr/>
        </p:nvSpPr>
        <p:spPr>
          <a:xfrm rot="15570796">
            <a:off x="7054602" y="2630215"/>
            <a:ext cx="685800" cy="6858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198690" y="4101894"/>
            <a:ext cx="2108269" cy="261610"/>
          </a:xfrm>
          <a:prstGeom prst="rect">
            <a:avLst/>
          </a:prstGeom>
        </p:spPr>
        <p:txBody>
          <a:bodyPr wrap="none">
            <a:spAutoFit/>
          </a:bodyPr>
          <a:lstStyle/>
          <a:p>
            <a:r>
              <a:rPr lang="en-US" sz="1100" dirty="0">
                <a:hlinkClick r:id="rId4"/>
              </a:rPr>
              <a:t>http://</a:t>
            </a:r>
            <a:r>
              <a:rPr lang="en-US" sz="1100" dirty="0" smtClean="0">
                <a:hlinkClick r:id="rId4"/>
              </a:rPr>
              <a:t>www.drivetrust.com/apps</a:t>
            </a:r>
            <a:endParaRPr lang="en-US" sz="1100" dirty="0"/>
          </a:p>
        </p:txBody>
      </p:sp>
    </p:spTree>
    <p:extLst>
      <p:ext uri="{BB962C8B-B14F-4D97-AF65-F5344CB8AC3E}">
        <p14:creationId xmlns:p14="http://schemas.microsoft.com/office/powerpoint/2010/main" val="124092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 2016 Trusted Computing Group</a:t>
            </a:r>
            <a:endParaRPr lang="en-US" dirty="0"/>
          </a:p>
        </p:txBody>
      </p:sp>
      <p:sp>
        <p:nvSpPr>
          <p:cNvPr id="4" name="Slide Number Placeholder 3"/>
          <p:cNvSpPr>
            <a:spLocks noGrp="1"/>
          </p:cNvSpPr>
          <p:nvPr>
            <p:ph type="sldNum" sz="quarter" idx="4"/>
          </p:nvPr>
        </p:nvSpPr>
        <p:spPr/>
        <p:txBody>
          <a:bodyPr/>
          <a:lstStyle/>
          <a:p>
            <a:fld id="{92C23F5C-E93E-114E-AB7A-668AC94EC220}" type="slidenum">
              <a:rPr lang="en-US" smtClean="0"/>
              <a:pPr/>
              <a:t>29</a:t>
            </a:fld>
            <a:endParaRPr lang="en-US" dirty="0"/>
          </a:p>
        </p:txBody>
      </p:sp>
      <p:sp>
        <p:nvSpPr>
          <p:cNvPr id="2" name="TextBox 1"/>
          <p:cNvSpPr txBox="1"/>
          <p:nvPr/>
        </p:nvSpPr>
        <p:spPr>
          <a:xfrm>
            <a:off x="2635227" y="134967"/>
            <a:ext cx="3445027" cy="523220"/>
          </a:xfrm>
          <a:prstGeom prst="rect">
            <a:avLst/>
          </a:prstGeom>
          <a:noFill/>
        </p:spPr>
        <p:txBody>
          <a:bodyPr wrap="square" rtlCol="0">
            <a:spAutoFit/>
          </a:bodyPr>
          <a:lstStyle/>
          <a:p>
            <a:r>
              <a:rPr lang="en-US" sz="2800" b="1" dirty="0" err="1">
                <a:solidFill>
                  <a:srgbClr val="183168"/>
                </a:solidFill>
              </a:rPr>
              <a:t>IoT</a:t>
            </a:r>
            <a:r>
              <a:rPr lang="en-US" sz="2800" b="1" dirty="0">
                <a:solidFill>
                  <a:srgbClr val="183168"/>
                </a:solidFill>
              </a:rPr>
              <a:t> Use Cases </a:t>
            </a:r>
          </a:p>
        </p:txBody>
      </p:sp>
      <p:sp>
        <p:nvSpPr>
          <p:cNvPr id="6" name="TextBox 5"/>
          <p:cNvSpPr txBox="1"/>
          <p:nvPr/>
        </p:nvSpPr>
        <p:spPr>
          <a:xfrm>
            <a:off x="627596" y="745692"/>
            <a:ext cx="6117369" cy="2277547"/>
          </a:xfrm>
          <a:prstGeom prst="rect">
            <a:avLst/>
          </a:prstGeom>
          <a:noFill/>
        </p:spPr>
        <p:txBody>
          <a:bodyPr wrap="square" rtlCol="0">
            <a:spAutoFit/>
          </a:bodyPr>
          <a:lstStyle/>
          <a:p>
            <a:r>
              <a:rPr lang="en-US" dirty="0">
                <a:solidFill>
                  <a:srgbClr val="183168"/>
                </a:solidFill>
              </a:rPr>
              <a:t>High-performance self-encrypting drive: Protect and secure your most sensitive </a:t>
            </a:r>
            <a:r>
              <a:rPr lang="en-US" sz="2000" b="1" dirty="0">
                <a:solidFill>
                  <a:srgbClr val="183168"/>
                </a:solidFill>
              </a:rPr>
              <a:t>HP </a:t>
            </a:r>
            <a:r>
              <a:rPr lang="en-US" sz="2000" b="1" dirty="0" err="1">
                <a:solidFill>
                  <a:srgbClr val="183168"/>
                </a:solidFill>
              </a:rPr>
              <a:t>Designjet</a:t>
            </a:r>
            <a:r>
              <a:rPr lang="en-US" sz="2000" b="1" dirty="0">
                <a:solidFill>
                  <a:srgbClr val="183168"/>
                </a:solidFill>
              </a:rPr>
              <a:t> </a:t>
            </a:r>
            <a:r>
              <a:rPr lang="en-US" sz="2000" b="1" dirty="0">
                <a:solidFill>
                  <a:srgbClr val="00B050"/>
                </a:solidFill>
              </a:rPr>
              <a:t>Printer</a:t>
            </a:r>
            <a:r>
              <a:rPr lang="en-US" sz="2000" b="1" dirty="0">
                <a:solidFill>
                  <a:srgbClr val="183168"/>
                </a:solidFill>
              </a:rPr>
              <a:t> </a:t>
            </a:r>
            <a:r>
              <a:rPr lang="en-US" dirty="0">
                <a:solidFill>
                  <a:srgbClr val="183168"/>
                </a:solidFill>
              </a:rPr>
              <a:t>data</a:t>
            </a:r>
          </a:p>
          <a:p>
            <a:endParaRPr lang="en-US" sz="2000" b="1" dirty="0">
              <a:solidFill>
                <a:srgbClr val="183168"/>
              </a:solidFill>
            </a:endParaRPr>
          </a:p>
          <a:p>
            <a:r>
              <a:rPr lang="en-US" sz="1600" dirty="0">
                <a:solidFill>
                  <a:srgbClr val="183168"/>
                </a:solidFill>
              </a:rPr>
              <a:t>Device performance and reliability are  not impacted. Print documents to your printer and help reduce the risk of unauthorized access.</a:t>
            </a:r>
          </a:p>
          <a:p>
            <a:r>
              <a:rPr lang="en-US" sz="1600" dirty="0">
                <a:solidFill>
                  <a:srgbClr val="183168"/>
                </a:solidFill>
              </a:rPr>
              <a:t>…………………………………………………………………..</a:t>
            </a:r>
          </a:p>
          <a:p>
            <a:endParaRPr lang="en-US" sz="2000" b="1" dirty="0">
              <a:solidFill>
                <a:srgbClr val="183168"/>
              </a:solidFill>
            </a:endParaRPr>
          </a:p>
        </p:txBody>
      </p:sp>
      <p:pic>
        <p:nvPicPr>
          <p:cNvPr id="7" name="Picture 6"/>
          <p:cNvPicPr>
            <a:picLocks noChangeAspect="1"/>
          </p:cNvPicPr>
          <p:nvPr/>
        </p:nvPicPr>
        <p:blipFill>
          <a:blip r:embed="rId2"/>
          <a:stretch>
            <a:fillRect/>
          </a:stretch>
        </p:blipFill>
        <p:spPr>
          <a:xfrm>
            <a:off x="6492817" y="745692"/>
            <a:ext cx="2441844" cy="1831383"/>
          </a:xfrm>
          <a:prstGeom prst="rect">
            <a:avLst/>
          </a:prstGeom>
        </p:spPr>
      </p:pic>
      <p:sp>
        <p:nvSpPr>
          <p:cNvPr id="11" name="TextBox 10"/>
          <p:cNvSpPr txBox="1"/>
          <p:nvPr/>
        </p:nvSpPr>
        <p:spPr>
          <a:xfrm>
            <a:off x="732194" y="2889259"/>
            <a:ext cx="5027513" cy="1508105"/>
          </a:xfrm>
          <a:prstGeom prst="rect">
            <a:avLst/>
          </a:prstGeom>
          <a:noFill/>
        </p:spPr>
        <p:txBody>
          <a:bodyPr wrap="square" rtlCol="0">
            <a:spAutoFit/>
          </a:bodyPr>
          <a:lstStyle/>
          <a:p>
            <a:r>
              <a:rPr lang="en-US" sz="2000" b="1" dirty="0">
                <a:solidFill>
                  <a:srgbClr val="183168"/>
                </a:solidFill>
              </a:rPr>
              <a:t>Toshiba </a:t>
            </a:r>
            <a:r>
              <a:rPr lang="en-US" sz="2000" b="1" dirty="0" err="1">
                <a:solidFill>
                  <a:srgbClr val="183168"/>
                </a:solidFill>
              </a:rPr>
              <a:t>eStudio</a:t>
            </a:r>
            <a:r>
              <a:rPr lang="en-US" sz="2000" b="1" dirty="0">
                <a:solidFill>
                  <a:srgbClr val="183168"/>
                </a:solidFill>
              </a:rPr>
              <a:t> 3055C </a:t>
            </a:r>
            <a:r>
              <a:rPr lang="en-US" sz="2000" b="1" dirty="0">
                <a:solidFill>
                  <a:srgbClr val="00B050"/>
                </a:solidFill>
              </a:rPr>
              <a:t>Copier</a:t>
            </a:r>
            <a:r>
              <a:rPr lang="en-US" sz="2000" b="1" dirty="0">
                <a:solidFill>
                  <a:srgbClr val="183168"/>
                </a:solidFill>
              </a:rPr>
              <a:t>  </a:t>
            </a:r>
            <a:r>
              <a:rPr lang="en-US" dirty="0">
                <a:solidFill>
                  <a:srgbClr val="183168"/>
                </a:solidFill>
              </a:rPr>
              <a:t>offers Toshiba’s Self Encrypting Drive equipped with our Wipe Technology as well as a suite of impressive security functions to keep data protected.</a:t>
            </a:r>
            <a:r>
              <a:rPr lang="en-US" b="1" dirty="0">
                <a:solidFill>
                  <a:srgbClr val="183168"/>
                </a:solidFill>
              </a:rPr>
              <a:t> </a:t>
            </a:r>
            <a:endParaRPr lang="en-US" dirty="0">
              <a:solidFill>
                <a:srgbClr val="183168"/>
              </a:solidFill>
            </a:endParaRPr>
          </a:p>
        </p:txBody>
      </p:sp>
      <p:pic>
        <p:nvPicPr>
          <p:cNvPr id="13" name="Picture 12"/>
          <p:cNvPicPr>
            <a:picLocks noChangeAspect="1"/>
          </p:cNvPicPr>
          <p:nvPr/>
        </p:nvPicPr>
        <p:blipFill>
          <a:blip r:embed="rId3"/>
          <a:stretch>
            <a:fillRect/>
          </a:stretch>
        </p:blipFill>
        <p:spPr>
          <a:xfrm>
            <a:off x="6392102" y="2840260"/>
            <a:ext cx="2368896" cy="2282037"/>
          </a:xfrm>
          <a:prstGeom prst="rect">
            <a:avLst/>
          </a:prstGeom>
        </p:spPr>
      </p:pic>
    </p:spTree>
    <p:extLst>
      <p:ext uri="{BB962C8B-B14F-4D97-AF65-F5344CB8AC3E}">
        <p14:creationId xmlns:p14="http://schemas.microsoft.com/office/powerpoint/2010/main" val="315452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Today’s Presenters</a:t>
            </a:r>
          </a:p>
        </p:txBody>
      </p:sp>
      <p:sp>
        <p:nvSpPr>
          <p:cNvPr id="3" name="Slide Number Placeholder 2"/>
          <p:cNvSpPr>
            <a:spLocks noGrp="1"/>
          </p:cNvSpPr>
          <p:nvPr>
            <p:ph type="sldNum" sz="quarter" idx="4"/>
          </p:nvPr>
        </p:nvSpPr>
        <p:spPr/>
        <p:txBody>
          <a:bodyPr/>
          <a:lstStyle/>
          <a:p>
            <a:fld id="{92C23F5C-E93E-114E-AB7A-668AC94EC220}" type="slidenum">
              <a:rPr lang="en-US" smtClean="0"/>
              <a:pPr/>
              <a:t>3</a:t>
            </a:fld>
            <a:endParaRPr lang="en-US" dirty="0"/>
          </a:p>
        </p:txBody>
      </p:sp>
      <p:sp>
        <p:nvSpPr>
          <p:cNvPr id="4" name="Content Placeholder 3"/>
          <p:cNvSpPr>
            <a:spLocks noGrp="1"/>
          </p:cNvSpPr>
          <p:nvPr>
            <p:ph idx="1"/>
          </p:nvPr>
        </p:nvSpPr>
        <p:spPr>
          <a:xfrm>
            <a:off x="457200" y="2351313"/>
            <a:ext cx="8229600" cy="2243309"/>
          </a:xfrm>
        </p:spPr>
        <p:txBody>
          <a:bodyPr>
            <a:normAutofit/>
          </a:bodyPr>
          <a:lstStyle/>
          <a:p>
            <a:pPr marL="1485900" indent="0">
              <a:buNone/>
            </a:pPr>
            <a:r>
              <a:rPr lang="en-US" sz="1400" b="1" dirty="0" smtClean="0"/>
              <a:t>Dr. Robert Thibadeau</a:t>
            </a:r>
            <a:r>
              <a:rPr lang="en-US" sz="1400" dirty="0" smtClean="0"/>
              <a:t>, </a:t>
            </a:r>
            <a:r>
              <a:rPr lang="en-US" sz="1400" i="1" dirty="0" smtClean="0"/>
              <a:t>Drive Trust Alliance</a:t>
            </a:r>
          </a:p>
          <a:p>
            <a:pPr marL="1485900" indent="0">
              <a:buNone/>
            </a:pPr>
            <a:endParaRPr lang="en-US" sz="1400" dirty="0" smtClean="0"/>
          </a:p>
          <a:p>
            <a:pPr marL="1485900" indent="0">
              <a:buNone/>
            </a:pPr>
            <a:r>
              <a:rPr lang="en-US" sz="1400" dirty="0"/>
              <a:t>Dr. Robert (Bob) Thibadeau pioneered self-encrypting drives during his tenure as Chief Technologist of Seagate Technology, LLC from 2002-2009.  He has also served as the Chair of the Storage Workgroup in the Trusted Computing Group.  Dr. Thibadeau was one of the founding directors of the Robotics Institute at Carnegie Mellon University from 1980-2008.  He is the inventor on over </a:t>
            </a:r>
            <a:r>
              <a:rPr lang="en-US" sz="1400" dirty="0" smtClean="0"/>
              <a:t>30 US </a:t>
            </a:r>
            <a:r>
              <a:rPr lang="en-US" sz="1400" dirty="0"/>
              <a:t>patents, and he holds degrees from Emory University and the University of Virginia.  Bob currently co-leads Drive Trust Alliance, is CEO of Bright Plaza. </a:t>
            </a:r>
            <a:endParaRPr lang="en-US" sz="1400" i="1" dirty="0" smtClean="0"/>
          </a:p>
          <a:p>
            <a:pPr marL="0" indent="0">
              <a:buNone/>
            </a:pPr>
            <a:endParaRPr lang="en-US" sz="1400" b="1" dirty="0" smtClean="0"/>
          </a:p>
          <a:p>
            <a:pPr marL="0" indent="0">
              <a:buNone/>
            </a:pPr>
            <a:endParaRPr lang="en-US" sz="1400" i="1" dirty="0" smtClean="0"/>
          </a:p>
          <a:p>
            <a:pPr marL="1485900" indent="0">
              <a:buNone/>
            </a:pPr>
            <a:endParaRPr lang="en-US"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076" y="1200151"/>
            <a:ext cx="1187017" cy="1582690"/>
          </a:xfrm>
          <a:prstGeom prst="rect">
            <a:avLst/>
          </a:prstGeom>
        </p:spPr>
      </p:pic>
    </p:spTree>
    <p:extLst>
      <p:ext uri="{BB962C8B-B14F-4D97-AF65-F5344CB8AC3E}">
        <p14:creationId xmlns:p14="http://schemas.microsoft.com/office/powerpoint/2010/main" val="2747929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8040" y="403280"/>
            <a:ext cx="8229600" cy="644019"/>
          </a:xfrm>
        </p:spPr>
        <p:txBody>
          <a:bodyPr/>
          <a:lstStyle/>
          <a:p>
            <a:r>
              <a:rPr lang="en-US" dirty="0"/>
              <a:t>SEDs Are Ubiquitous</a:t>
            </a:r>
          </a:p>
        </p:txBody>
      </p:sp>
      <p:sp>
        <p:nvSpPr>
          <p:cNvPr id="7" name="Content Placeholder 6"/>
          <p:cNvSpPr>
            <a:spLocks noGrp="1"/>
          </p:cNvSpPr>
          <p:nvPr>
            <p:ph idx="1"/>
          </p:nvPr>
        </p:nvSpPr>
        <p:spPr>
          <a:xfrm>
            <a:off x="457200" y="1200151"/>
            <a:ext cx="8229600" cy="3394472"/>
          </a:xfrm>
        </p:spPr>
        <p:txBody>
          <a:bodyPr>
            <a:normAutofit fontScale="55000" lnSpcReduction="20000"/>
          </a:bodyPr>
          <a:lstStyle/>
          <a:p>
            <a:pPr marL="171450" indent="-171450"/>
            <a:r>
              <a:rPr lang="en-US" sz="1400" b="1" dirty="0"/>
              <a:t>100% of all new, office and enterprise Solid State Drives (SSDs) are TCG Opal SEDs</a:t>
            </a:r>
          </a:p>
          <a:p>
            <a:pPr marL="628650" lvl="1" indent="-171450">
              <a:buFont typeface="Arial"/>
              <a:buChar char="•"/>
            </a:pPr>
            <a:r>
              <a:rPr lang="en-US" sz="1400" dirty="0"/>
              <a:t>Why? Traditional erasure techniques fail. SEDs provide instant crypto erase</a:t>
            </a:r>
          </a:p>
          <a:p>
            <a:pPr marL="628650" lvl="1" indent="-171450">
              <a:buFont typeface="Arial"/>
              <a:buChar char="•"/>
            </a:pPr>
            <a:endParaRPr lang="en-US" sz="1400" dirty="0"/>
          </a:p>
          <a:p>
            <a:pPr marL="171450" indent="-171450"/>
            <a:r>
              <a:rPr lang="en-US" sz="1400" b="1" dirty="0"/>
              <a:t>100% of all enterprise storage (SSD, HDD, </a:t>
            </a:r>
            <a:r>
              <a:rPr lang="en-US" sz="1400" b="1" dirty="0" err="1"/>
              <a:t>etc</a:t>
            </a:r>
            <a:r>
              <a:rPr lang="en-US" sz="1400" b="1" dirty="0"/>
              <a:t>) are based on TCG standards for enterprise SEDs</a:t>
            </a:r>
          </a:p>
          <a:p>
            <a:pPr marL="628650" lvl="1" indent="-171450">
              <a:buFont typeface="Arial"/>
              <a:buChar char="•"/>
            </a:pPr>
            <a:r>
              <a:rPr lang="en-US" sz="1400" dirty="0"/>
              <a:t>Huge data centers and cloud services using SEDs, i.e. Google, Facebook and many others</a:t>
            </a:r>
          </a:p>
          <a:p>
            <a:pPr marL="628650" lvl="1" indent="-171450">
              <a:buFont typeface="Arial"/>
              <a:buChar char="•"/>
            </a:pPr>
            <a:r>
              <a:rPr lang="en-US" sz="1400" dirty="0"/>
              <a:t>Fast, safe, and effective cryptographic repurposing and disposal of storage devices; protect against data leakage</a:t>
            </a:r>
          </a:p>
          <a:p>
            <a:pPr marL="628650" lvl="1" indent="-171450">
              <a:buFont typeface="Arial"/>
              <a:buChar char="•"/>
            </a:pPr>
            <a:endParaRPr lang="en-US" sz="1400" b="1" dirty="0"/>
          </a:p>
          <a:p>
            <a:pPr marL="171450" indent="-171450"/>
            <a:r>
              <a:rPr lang="en-US" sz="1400" b="1" dirty="0"/>
              <a:t>100% of all Apple </a:t>
            </a:r>
            <a:r>
              <a:rPr lang="en-US" sz="1400" b="1" dirty="0" err="1"/>
              <a:t>iOS</a:t>
            </a:r>
            <a:r>
              <a:rPr lang="en-US" sz="1400" b="1" dirty="0"/>
              <a:t> devices are hardware SEDs for user data</a:t>
            </a:r>
          </a:p>
          <a:p>
            <a:pPr marL="628650" lvl="1" indent="-171450">
              <a:buFont typeface="Arial"/>
              <a:buChar char="•"/>
            </a:pPr>
            <a:r>
              <a:rPr lang="en-US" sz="1400" dirty="0"/>
              <a:t>when iPhone or </a:t>
            </a:r>
            <a:r>
              <a:rPr lang="en-US" sz="1400" dirty="0" err="1"/>
              <a:t>iPad</a:t>
            </a:r>
            <a:r>
              <a:rPr lang="en-US" sz="1400" dirty="0"/>
              <a:t> password is set, that is the KEK (Key Encrypting Key)</a:t>
            </a:r>
          </a:p>
          <a:p>
            <a:pPr marL="628650" lvl="1" indent="-171450">
              <a:buFont typeface="Arial"/>
              <a:buChar char="•"/>
            </a:pPr>
            <a:endParaRPr lang="en-US" sz="1400" b="1" dirty="0"/>
          </a:p>
          <a:p>
            <a:pPr marL="171450" indent="-171450"/>
            <a:r>
              <a:rPr lang="en-US" sz="1400" b="1" dirty="0"/>
              <a:t>100% Western Digital USB Drives (HDDs) are SEDs</a:t>
            </a:r>
          </a:p>
          <a:p>
            <a:pPr marL="628650" lvl="1" indent="-171450">
              <a:buFont typeface="Arial"/>
              <a:buChar char="•"/>
            </a:pPr>
            <a:r>
              <a:rPr lang="en-US" sz="1400" dirty="0"/>
              <a:t>In case you lose your USB storage device</a:t>
            </a:r>
          </a:p>
          <a:p>
            <a:pPr marL="628650" lvl="1" indent="-171450">
              <a:buFont typeface="Arial"/>
              <a:buChar char="•"/>
            </a:pPr>
            <a:endParaRPr lang="en-US" sz="1600" b="1" dirty="0"/>
          </a:p>
          <a:p>
            <a:pPr marL="171450" indent="-171450"/>
            <a:r>
              <a:rPr lang="en-US" sz="1400" b="1" dirty="0"/>
              <a:t>100% of ALL office-class printers and copiers in the world use SEDs</a:t>
            </a:r>
          </a:p>
          <a:p>
            <a:pPr marL="628650" lvl="1" indent="-171450">
              <a:buFont typeface="Arial"/>
              <a:buChar char="•"/>
            </a:pPr>
            <a:r>
              <a:rPr lang="en-US" sz="1400" dirty="0"/>
              <a:t>Protect against theft of what people have printed/copied</a:t>
            </a:r>
          </a:p>
          <a:p>
            <a:pPr marL="628650" lvl="1" indent="-171450">
              <a:buFont typeface="Arial"/>
              <a:buChar char="•"/>
            </a:pPr>
            <a:endParaRPr lang="en-US" sz="1400" dirty="0"/>
          </a:p>
          <a:p>
            <a:pPr marL="171450" indent="-171450"/>
            <a:r>
              <a:rPr lang="en-US" sz="1400" b="1" dirty="0"/>
              <a:t>Many consumer HDDs in PCs are based on TCG SED standards</a:t>
            </a:r>
          </a:p>
          <a:p>
            <a:pPr marL="628650" lvl="1" indent="-171450">
              <a:buFont typeface="Arial"/>
              <a:buChar char="•"/>
            </a:pPr>
            <a:r>
              <a:rPr lang="en-US" sz="1400" dirty="0"/>
              <a:t>Microsoft </a:t>
            </a:r>
            <a:r>
              <a:rPr lang="en-US" sz="1400" dirty="0" err="1"/>
              <a:t>Bitlocker</a:t>
            </a:r>
            <a:r>
              <a:rPr lang="en-US" sz="1400" dirty="0"/>
              <a:t> supports “</a:t>
            </a:r>
            <a:r>
              <a:rPr lang="en-US" sz="1400" dirty="0" err="1"/>
              <a:t>eDrive</a:t>
            </a:r>
            <a:r>
              <a:rPr lang="en-US" sz="1400" dirty="0"/>
              <a:t>” which requires Opal 2.0 SEDs</a:t>
            </a:r>
          </a:p>
          <a:p>
            <a:pPr lvl="1"/>
            <a:endParaRPr lang="en-US" sz="1400" b="1" dirty="0"/>
          </a:p>
          <a:p>
            <a:pPr marL="171450" indent="-171450"/>
            <a:r>
              <a:rPr lang="en-US" sz="1400" b="1" dirty="0"/>
              <a:t>100% TCG Opal Drives also support the SATA Security Password (Hard Disk Password)</a:t>
            </a:r>
          </a:p>
          <a:p>
            <a:pPr marL="628650" lvl="1" indent="-171450">
              <a:buFont typeface="Arial"/>
              <a:buChar char="•"/>
            </a:pPr>
            <a:r>
              <a:rPr lang="en-US" sz="1400" dirty="0"/>
              <a:t>No software needed: already supported by BIOS/UEFI setup on nearly every laptop and PC in the world</a:t>
            </a:r>
          </a:p>
          <a:p>
            <a:pPr marL="628650" lvl="1" indent="-171450">
              <a:buFont typeface="Arial"/>
              <a:buChar char="•"/>
            </a:pPr>
            <a:endParaRPr lang="en-US" sz="1400" dirty="0"/>
          </a:p>
          <a:p>
            <a:pPr marL="400050" lvl="1" indent="0">
              <a:buNone/>
            </a:pPr>
            <a:r>
              <a:rPr lang="en-US" sz="2200" b="1" dirty="0"/>
              <a:t>Newest fastest solid state drives, such as </a:t>
            </a:r>
            <a:r>
              <a:rPr lang="en-US" sz="2200" b="1" dirty="0" err="1"/>
              <a:t>NVMe</a:t>
            </a:r>
            <a:r>
              <a:rPr lang="en-US" sz="2200" b="1" dirty="0"/>
              <a:t>, are already commercially available as TCG SEDs. </a:t>
            </a:r>
          </a:p>
          <a:p>
            <a:pPr marL="400050" lvl="1" indent="0">
              <a:buNone/>
            </a:pPr>
            <a:r>
              <a:rPr lang="en-US" sz="2200" b="1" dirty="0"/>
              <a:t>TCG is working with other standards groups re implementation </a:t>
            </a:r>
          </a:p>
          <a:p>
            <a:endParaRPr lang="en-US" dirty="0"/>
          </a:p>
        </p:txBody>
      </p:sp>
      <p:sp>
        <p:nvSpPr>
          <p:cNvPr id="2" name="Slide Number Placeholder 1"/>
          <p:cNvSpPr>
            <a:spLocks noGrp="1"/>
          </p:cNvSpPr>
          <p:nvPr>
            <p:ph type="sldNum" sz="quarter" idx="4"/>
          </p:nvPr>
        </p:nvSpPr>
        <p:spPr/>
        <p:txBody>
          <a:bodyPr/>
          <a:lstStyle/>
          <a:p>
            <a:pPr>
              <a:defRPr/>
            </a:pPr>
            <a:fld id="{A398EBA3-880D-4B69-8156-1C1A8B0B337C}" type="slidenum">
              <a:rPr lang="en-US" smtClean="0"/>
              <a:pPr>
                <a:defRPr/>
              </a:pPr>
              <a:t>30</a:t>
            </a:fld>
            <a:endParaRPr lang="en-US"/>
          </a:p>
        </p:txBody>
      </p:sp>
      <p:sp>
        <p:nvSpPr>
          <p:cNvPr id="4" name="TextBox 3"/>
          <p:cNvSpPr txBox="1"/>
          <p:nvPr/>
        </p:nvSpPr>
        <p:spPr>
          <a:xfrm>
            <a:off x="3543300" y="4844841"/>
            <a:ext cx="2114550"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
        <p:nvSpPr>
          <p:cNvPr id="8" name="TextBox 7"/>
          <p:cNvSpPr txBox="1"/>
          <p:nvPr/>
        </p:nvSpPr>
        <p:spPr>
          <a:xfrm>
            <a:off x="146149" y="4347850"/>
            <a:ext cx="3451775" cy="261610"/>
          </a:xfrm>
          <a:prstGeom prst="rect">
            <a:avLst/>
          </a:prstGeom>
          <a:noFill/>
        </p:spPr>
        <p:txBody>
          <a:bodyPr wrap="square" rtlCol="0">
            <a:spAutoFit/>
          </a:bodyPr>
          <a:lstStyle/>
          <a:p>
            <a:r>
              <a:rPr lang="en-US" sz="1100" dirty="0">
                <a:hlinkClick r:id="rId2"/>
              </a:rPr>
              <a:t>http</a:t>
            </a:r>
            <a:r>
              <a:rPr lang="en-US" sz="1100" dirty="0" smtClean="0">
                <a:hlinkClick r:id="rId2"/>
              </a:rPr>
              <a:t>://www.drivetrust.com/education/education</a:t>
            </a:r>
            <a:endParaRPr lang="en-US" sz="1100" dirty="0"/>
          </a:p>
        </p:txBody>
      </p:sp>
    </p:spTree>
    <p:extLst>
      <p:ext uri="{BB962C8B-B14F-4D97-AF65-F5344CB8AC3E}">
        <p14:creationId xmlns:p14="http://schemas.microsoft.com/office/powerpoint/2010/main" val="337790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5195" y="141643"/>
            <a:ext cx="6529389" cy="553998"/>
          </a:xfrm>
          <a:prstGeom prst="rect">
            <a:avLst/>
          </a:prstGeom>
          <a:noFill/>
        </p:spPr>
        <p:txBody>
          <a:bodyPr wrap="square" rtlCol="0">
            <a:spAutoFit/>
          </a:bodyPr>
          <a:lstStyle/>
          <a:p>
            <a:pPr algn="ctr"/>
            <a:r>
              <a:rPr lang="en-US" sz="3000" b="1" dirty="0">
                <a:solidFill>
                  <a:srgbClr val="0F034D"/>
                </a:solidFill>
              </a:rPr>
              <a:t>Where to Find SEDs</a:t>
            </a:r>
          </a:p>
        </p:txBody>
      </p:sp>
      <p:sp>
        <p:nvSpPr>
          <p:cNvPr id="6" name="TextBox 5"/>
          <p:cNvSpPr txBox="1"/>
          <p:nvPr/>
        </p:nvSpPr>
        <p:spPr>
          <a:xfrm>
            <a:off x="867335" y="695641"/>
            <a:ext cx="6673103" cy="4185762"/>
          </a:xfrm>
          <a:prstGeom prst="rect">
            <a:avLst/>
          </a:prstGeom>
          <a:noFill/>
        </p:spPr>
        <p:txBody>
          <a:bodyPr wrap="square" rtlCol="0">
            <a:spAutoFit/>
          </a:bodyPr>
          <a:lstStyle/>
          <a:p>
            <a:r>
              <a:rPr lang="en-US" b="1" dirty="0">
                <a:solidFill>
                  <a:srgbClr val="0F034D"/>
                </a:solidFill>
              </a:rPr>
              <a:t>Hard Disk Drives</a:t>
            </a:r>
          </a:p>
          <a:p>
            <a:pPr marL="628650" lvl="1" indent="-285750">
              <a:buFont typeface="Arial"/>
              <a:buChar char="•"/>
            </a:pPr>
            <a:r>
              <a:rPr lang="en-US" sz="1400" b="1" dirty="0">
                <a:solidFill>
                  <a:srgbClr val="183168"/>
                </a:solidFill>
              </a:rPr>
              <a:t>Seagate: OPAL, Enterprise</a:t>
            </a:r>
          </a:p>
          <a:p>
            <a:pPr marL="628650" lvl="1" indent="-285750">
              <a:buFont typeface="Arial"/>
              <a:buChar char="•"/>
            </a:pPr>
            <a:r>
              <a:rPr lang="en-US" sz="1400" b="1" dirty="0">
                <a:solidFill>
                  <a:srgbClr val="183168"/>
                </a:solidFill>
              </a:rPr>
              <a:t>Western Digital – HGST (Hitachi): OPAL, Enterprise</a:t>
            </a:r>
          </a:p>
          <a:p>
            <a:pPr marL="628650" lvl="1" indent="-285750">
              <a:buFont typeface="Arial"/>
              <a:buChar char="•"/>
            </a:pPr>
            <a:r>
              <a:rPr lang="en-US" sz="1400" b="1" dirty="0">
                <a:solidFill>
                  <a:srgbClr val="183168"/>
                </a:solidFill>
              </a:rPr>
              <a:t>Toshiba: OPAL, Enterprise</a:t>
            </a:r>
          </a:p>
          <a:p>
            <a:pPr marL="214313" indent="-214313">
              <a:buFontTx/>
              <a:buChar char="-"/>
            </a:pPr>
            <a:endParaRPr lang="en-US" sz="1400" b="1" dirty="0"/>
          </a:p>
          <a:p>
            <a:r>
              <a:rPr lang="en-US" b="1" dirty="0">
                <a:solidFill>
                  <a:srgbClr val="0F034D"/>
                </a:solidFill>
              </a:rPr>
              <a:t>Solid State Drives</a:t>
            </a:r>
          </a:p>
          <a:p>
            <a:pPr marL="628650" lvl="1" indent="-285750">
              <a:buFont typeface="Arial"/>
              <a:buChar char="•"/>
            </a:pPr>
            <a:r>
              <a:rPr lang="en-US" sz="1400" b="1" dirty="0">
                <a:solidFill>
                  <a:srgbClr val="183168"/>
                </a:solidFill>
              </a:rPr>
              <a:t>Intel: OPAL, Enterprise</a:t>
            </a:r>
          </a:p>
          <a:p>
            <a:pPr marL="628650" lvl="1" indent="-285750">
              <a:buFont typeface="Arial"/>
              <a:buChar char="•"/>
            </a:pPr>
            <a:r>
              <a:rPr lang="en-US" sz="1400" b="1" dirty="0">
                <a:solidFill>
                  <a:srgbClr val="183168"/>
                </a:solidFill>
              </a:rPr>
              <a:t>Micron: OPAL</a:t>
            </a:r>
          </a:p>
          <a:p>
            <a:pPr marL="628650" lvl="1" indent="-285750">
              <a:buFont typeface="Arial"/>
              <a:buChar char="•"/>
            </a:pPr>
            <a:r>
              <a:rPr lang="en-US" sz="1400" b="1" dirty="0">
                <a:solidFill>
                  <a:srgbClr val="183168"/>
                </a:solidFill>
              </a:rPr>
              <a:t>Samsung: OPAL</a:t>
            </a:r>
          </a:p>
          <a:p>
            <a:pPr marL="628650" lvl="1" indent="-285750">
              <a:buFont typeface="Arial"/>
              <a:buChar char="•"/>
            </a:pPr>
            <a:r>
              <a:rPr lang="en-US" sz="1400" b="1" dirty="0">
                <a:solidFill>
                  <a:srgbClr val="183168"/>
                </a:solidFill>
              </a:rPr>
              <a:t>SanDisk: OPAL</a:t>
            </a:r>
          </a:p>
          <a:p>
            <a:pPr marL="628650" lvl="1" indent="-285750">
              <a:buFont typeface="Arial"/>
              <a:buChar char="•"/>
            </a:pPr>
            <a:r>
              <a:rPr lang="en-US" sz="1400" b="1" dirty="0">
                <a:solidFill>
                  <a:srgbClr val="183168"/>
                </a:solidFill>
              </a:rPr>
              <a:t>Seagate: OPAL, Enterprise (</a:t>
            </a:r>
            <a:r>
              <a:rPr lang="en-US" sz="1400" b="1" dirty="0" err="1">
                <a:solidFill>
                  <a:srgbClr val="183168"/>
                </a:solidFill>
              </a:rPr>
              <a:t>SandForce</a:t>
            </a:r>
            <a:r>
              <a:rPr lang="en-US" sz="1400" b="1" dirty="0">
                <a:solidFill>
                  <a:srgbClr val="183168"/>
                </a:solidFill>
              </a:rPr>
              <a:t> controllers)</a:t>
            </a:r>
          </a:p>
          <a:p>
            <a:pPr marL="628650" lvl="1" indent="-285750">
              <a:buFont typeface="Arial"/>
              <a:buChar char="•"/>
            </a:pPr>
            <a:r>
              <a:rPr lang="en-US" sz="1400" b="1" dirty="0">
                <a:solidFill>
                  <a:srgbClr val="183168"/>
                </a:solidFill>
              </a:rPr>
              <a:t>Toshiba: OPAL, Enterprise</a:t>
            </a:r>
          </a:p>
          <a:p>
            <a:pPr marL="342900" lvl="1"/>
            <a:endParaRPr lang="en-US" b="1" dirty="0">
              <a:solidFill>
                <a:srgbClr val="183168"/>
              </a:solidFill>
            </a:endParaRPr>
          </a:p>
          <a:p>
            <a:pPr indent="-114300"/>
            <a:r>
              <a:rPr lang="en-US" b="1" dirty="0">
                <a:solidFill>
                  <a:srgbClr val="183168"/>
                </a:solidFill>
              </a:rPr>
              <a:t>USB-attached</a:t>
            </a:r>
          </a:p>
          <a:p>
            <a:pPr marL="171450" indent="-285750">
              <a:buFont typeface="Arial"/>
              <a:buChar char="•"/>
            </a:pPr>
            <a:r>
              <a:rPr lang="en-US" sz="1400" b="1" dirty="0" smtClean="0">
                <a:solidFill>
                  <a:srgbClr val="183168"/>
                </a:solidFill>
              </a:rPr>
              <a:t>Drive Trust Alliance Open Source</a:t>
            </a:r>
            <a:endParaRPr lang="en-US" sz="1400" b="1" dirty="0">
              <a:solidFill>
                <a:srgbClr val="183168"/>
              </a:solidFill>
            </a:endParaRPr>
          </a:p>
          <a:p>
            <a:pPr indent="-114300"/>
            <a:endParaRPr lang="en-US" b="1" dirty="0">
              <a:solidFill>
                <a:srgbClr val="183168"/>
              </a:solidFill>
            </a:endParaRPr>
          </a:p>
          <a:p>
            <a:pPr indent="-114300"/>
            <a:endParaRPr lang="en-US" b="1" dirty="0">
              <a:solidFill>
                <a:srgbClr val="183168"/>
              </a:solidFill>
            </a:endParaRPr>
          </a:p>
        </p:txBody>
      </p:sp>
    </p:spTree>
    <p:extLst>
      <p:ext uri="{BB962C8B-B14F-4D97-AF65-F5344CB8AC3E}">
        <p14:creationId xmlns:p14="http://schemas.microsoft.com/office/powerpoint/2010/main" val="15022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865711" y="312123"/>
            <a:ext cx="460057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r>
              <a:rPr lang="en-US" altLang="en-US" sz="2400" b="1" dirty="0">
                <a:solidFill>
                  <a:srgbClr val="0F034D"/>
                </a:solidFill>
              </a:rPr>
              <a:t>Drive Trust Alliance</a:t>
            </a:r>
          </a:p>
          <a:p>
            <a:pPr algn="ctr"/>
            <a:r>
              <a:rPr lang="en-US" altLang="en-US" sz="2400" b="1" dirty="0">
                <a:solidFill>
                  <a:srgbClr val="0F034D"/>
                </a:solidFill>
              </a:rPr>
              <a:t>TCG Member/SED advocacy</a:t>
            </a:r>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794" y="1337072"/>
            <a:ext cx="4429125" cy="903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0207" y="2240756"/>
            <a:ext cx="5578079" cy="2259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TextBox 4"/>
          <p:cNvSpPr txBox="1">
            <a:spLocks noChangeArrowheads="1"/>
          </p:cNvSpPr>
          <p:nvPr/>
        </p:nvSpPr>
        <p:spPr bwMode="auto">
          <a:xfrm>
            <a:off x="6681789" y="892969"/>
            <a:ext cx="1092994"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1050" dirty="0">
                <a:solidFill>
                  <a:srgbClr val="183168"/>
                </a:solidFill>
              </a:rPr>
              <a:t>Flash SSDs</a:t>
            </a:r>
          </a:p>
          <a:p>
            <a:r>
              <a:rPr lang="en-US" altLang="en-US" sz="1050" dirty="0">
                <a:solidFill>
                  <a:srgbClr val="183168"/>
                </a:solidFill>
              </a:rPr>
              <a:t>iPhones, iPads, Android</a:t>
            </a:r>
          </a:p>
          <a:p>
            <a:r>
              <a:rPr lang="en-US" altLang="en-US" sz="1050" dirty="0">
                <a:solidFill>
                  <a:srgbClr val="183168"/>
                </a:solidFill>
              </a:rPr>
              <a:t>All of Google</a:t>
            </a:r>
          </a:p>
          <a:p>
            <a:r>
              <a:rPr lang="en-US" altLang="en-US" sz="1050" dirty="0">
                <a:solidFill>
                  <a:srgbClr val="183168"/>
                </a:solidFill>
              </a:rPr>
              <a:t>All Printers</a:t>
            </a:r>
          </a:p>
          <a:p>
            <a:endParaRPr lang="en-US" altLang="en-US" sz="1050" dirty="0">
              <a:solidFill>
                <a:srgbClr val="183168"/>
              </a:solidFill>
            </a:endParaRPr>
          </a:p>
          <a:p>
            <a:r>
              <a:rPr lang="en-US" altLang="en-US" sz="1050" dirty="0">
                <a:solidFill>
                  <a:srgbClr val="183168"/>
                </a:solidFill>
              </a:rPr>
              <a:t>Protecting “USER” Data</a:t>
            </a:r>
          </a:p>
        </p:txBody>
      </p:sp>
      <p:sp>
        <p:nvSpPr>
          <p:cNvPr id="15366" name="TextBox 5"/>
          <p:cNvSpPr txBox="1">
            <a:spLocks noChangeArrowheads="1"/>
          </p:cNvSpPr>
          <p:nvPr/>
        </p:nvSpPr>
        <p:spPr bwMode="auto">
          <a:xfrm>
            <a:off x="5948363" y="4299347"/>
            <a:ext cx="2009775" cy="40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675"/>
              <a:t> Copyright Robert Thibadeau rht@brightplaza.com</a:t>
            </a:r>
          </a:p>
          <a:p>
            <a:endParaRPr lang="en-US" altLang="en-US" sz="675"/>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0723" y="965597"/>
            <a:ext cx="742950" cy="742950"/>
          </a:xfrm>
          <a:prstGeom prst="rect">
            <a:avLst/>
          </a:prstGeom>
        </p:spPr>
      </p:pic>
      <p:sp>
        <p:nvSpPr>
          <p:cNvPr id="2" name="TextBox 1"/>
          <p:cNvSpPr txBox="1"/>
          <p:nvPr/>
        </p:nvSpPr>
        <p:spPr>
          <a:xfrm>
            <a:off x="3771901" y="4857751"/>
            <a:ext cx="2343150"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Tree>
    <p:extLst>
      <p:ext uri="{BB962C8B-B14F-4D97-AF65-F5344CB8AC3E}">
        <p14:creationId xmlns:p14="http://schemas.microsoft.com/office/powerpoint/2010/main" val="1606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 2016 Trusted Computing Group</a:t>
            </a:r>
            <a:endParaRPr lang="en-US" dirty="0"/>
          </a:p>
        </p:txBody>
      </p:sp>
      <p:sp>
        <p:nvSpPr>
          <p:cNvPr id="3" name="Slide Number Placeholder 2"/>
          <p:cNvSpPr>
            <a:spLocks noGrp="1"/>
          </p:cNvSpPr>
          <p:nvPr>
            <p:ph type="sldNum" sz="quarter" idx="4"/>
          </p:nvPr>
        </p:nvSpPr>
        <p:spPr/>
        <p:txBody>
          <a:bodyPr/>
          <a:lstStyle/>
          <a:p>
            <a:fld id="{92C23F5C-E93E-114E-AB7A-668AC94EC220}" type="slidenum">
              <a:rPr lang="en-US" smtClean="0"/>
              <a:pPr/>
              <a:t>33</a:t>
            </a:fld>
            <a:endParaRPr lang="en-US" dirty="0"/>
          </a:p>
        </p:txBody>
      </p:sp>
      <p:sp>
        <p:nvSpPr>
          <p:cNvPr id="8" name="Slide Number Placeholder 4"/>
          <p:cNvSpPr txBox="1">
            <a:spLocks/>
          </p:cNvSpPr>
          <p:nvPr/>
        </p:nvSpPr>
        <p:spPr>
          <a:xfrm>
            <a:off x="6919016" y="6994525"/>
            <a:ext cx="129540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B6F0EBE-F07D-4D10-AA29-759AEF1216DD}" type="slidenum">
              <a:rPr lang="en-US" smtClean="0"/>
              <a:pPr>
                <a:defRPr/>
              </a:pPr>
              <a:t>33</a:t>
            </a:fld>
            <a:endParaRPr lang="en-US"/>
          </a:p>
        </p:txBody>
      </p:sp>
      <p:sp>
        <p:nvSpPr>
          <p:cNvPr id="9" name="Title 5"/>
          <p:cNvSpPr txBox="1">
            <a:spLocks/>
          </p:cNvSpPr>
          <p:nvPr/>
        </p:nvSpPr>
        <p:spPr bwMode="auto">
          <a:xfrm>
            <a:off x="786682" y="280001"/>
            <a:ext cx="7044985" cy="7175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3600" b="1" i="0" kern="1200">
                <a:solidFill>
                  <a:srgbClr val="183168"/>
                </a:solidFill>
                <a:latin typeface="+mj-lt"/>
                <a:ea typeface="+mj-ea"/>
                <a:cs typeface="+mj-cs"/>
              </a:defRPr>
            </a:lvl1pPr>
          </a:lstStyle>
          <a:p>
            <a:r>
              <a:rPr lang="en-US" sz="3200" dirty="0">
                <a:solidFill>
                  <a:srgbClr val="380069"/>
                </a:solidFill>
              </a:rPr>
              <a:t>Case Study: </a:t>
            </a:r>
            <a:r>
              <a:rPr lang="en-US" sz="3200" dirty="0">
                <a:solidFill>
                  <a:srgbClr val="00B050"/>
                </a:solidFill>
                <a:ea typeface="ＭＳ Ｐゴシック" charset="0"/>
              </a:rPr>
              <a:t>Barnabas Health </a:t>
            </a:r>
          </a:p>
          <a:p>
            <a:r>
              <a:rPr lang="en-US" sz="3200" dirty="0">
                <a:solidFill>
                  <a:srgbClr val="380069"/>
                </a:solidFill>
              </a:rPr>
              <a:t> </a:t>
            </a:r>
          </a:p>
        </p:txBody>
      </p:sp>
      <p:sp>
        <p:nvSpPr>
          <p:cNvPr id="10" name="Content Placeholder 6"/>
          <p:cNvSpPr txBox="1">
            <a:spLocks/>
          </p:cNvSpPr>
          <p:nvPr/>
        </p:nvSpPr>
        <p:spPr>
          <a:xfrm>
            <a:off x="-1" y="1099722"/>
            <a:ext cx="8887563" cy="4425950"/>
          </a:xfrm>
          <a:prstGeom prst="rect">
            <a:avLst/>
          </a:prstGeom>
        </p:spPr>
        <p:txBody>
          <a:bodyPr rtlCol="0">
            <a:normAutofit/>
          </a:bodyPr>
          <a:lstStyle>
            <a:lvl1pPr marL="342900" indent="-342900" algn="l" defTabSz="457200" rtl="0" eaLnBrk="1" latinLnBrk="0" hangingPunct="1">
              <a:spcBef>
                <a:spcPct val="20000"/>
              </a:spcBef>
              <a:buFont typeface="Arial"/>
              <a:buChar char="•"/>
              <a:defRPr sz="2800" kern="1200">
                <a:solidFill>
                  <a:srgbClr val="18316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8316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8316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8316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831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85850" lvl="1" indent="-342900">
              <a:buFont typeface="Arial" pitchFamily="34" charset="0"/>
              <a:buChar char="•"/>
              <a:defRPr/>
            </a:pPr>
            <a:r>
              <a:rPr lang="en-US" sz="1800" dirty="0">
                <a:ea typeface="ＭＳ Ｐゴシック" charset="0"/>
              </a:rPr>
              <a:t>New Jersey’s largest integrated health delivery system</a:t>
            </a:r>
          </a:p>
          <a:p>
            <a:pPr marL="1085850" lvl="1" indent="-342900">
              <a:buFont typeface="Arial" pitchFamily="34" charset="0"/>
              <a:buChar char="•"/>
              <a:defRPr/>
            </a:pPr>
            <a:r>
              <a:rPr lang="en-US" sz="1800" dirty="0">
                <a:ea typeface="ＭＳ Ｐゴシック" charset="0"/>
              </a:rPr>
              <a:t>Implemented SEDs in 2380 laptops used by doctors, nurses, administrators and executives across 25 facilities</a:t>
            </a:r>
          </a:p>
          <a:p>
            <a:pPr marL="1085850" lvl="1" indent="-342900">
              <a:buFont typeface="Arial" pitchFamily="34" charset="0"/>
              <a:buChar char="•"/>
              <a:defRPr/>
            </a:pPr>
            <a:r>
              <a:rPr lang="en-US" sz="1800" dirty="0">
                <a:ea typeface="ＭＳ Ｐゴシック" charset="0"/>
              </a:rPr>
              <a:t>Will be encrypting 13,000 desktops used in the hospitals, via the asset lifecycle process, in 4 years; 400 units initially.</a:t>
            </a:r>
          </a:p>
          <a:p>
            <a:pPr marL="0" indent="0">
              <a:buNone/>
              <a:defRPr/>
            </a:pPr>
            <a:r>
              <a:rPr lang="en-US" b="1" dirty="0">
                <a:solidFill>
                  <a:srgbClr val="00B050"/>
                </a:solidFill>
                <a:ea typeface="ＭＳ Ｐゴシック" charset="0"/>
              </a:rPr>
              <a:t>        Key Findings:</a:t>
            </a:r>
          </a:p>
          <a:p>
            <a:pPr marL="1085850" lvl="1" indent="-342900">
              <a:buFont typeface="Arial" pitchFamily="34" charset="0"/>
              <a:buChar char="•"/>
              <a:defRPr/>
            </a:pPr>
            <a:r>
              <a:rPr lang="en-US" sz="1800" dirty="0">
                <a:ea typeface="ＭＳ Ｐゴシック" charset="0"/>
              </a:rPr>
              <a:t>24 hours </a:t>
            </a:r>
            <a:r>
              <a:rPr lang="en-US" sz="1800" b="1" dirty="0">
                <a:ea typeface="ＭＳ Ｐゴシック" charset="0"/>
              </a:rPr>
              <a:t>faster deployment </a:t>
            </a:r>
            <a:r>
              <a:rPr lang="en-US" sz="1800" dirty="0">
                <a:ea typeface="ＭＳ Ｐゴシック" charset="0"/>
              </a:rPr>
              <a:t>on average per user over previous software-based encryption</a:t>
            </a:r>
          </a:p>
          <a:p>
            <a:pPr marL="1085850" lvl="1" indent="-342900">
              <a:buFont typeface="Arial" pitchFamily="34" charset="0"/>
              <a:buChar char="•"/>
              <a:defRPr/>
            </a:pPr>
            <a:r>
              <a:rPr lang="en-US" sz="1800" b="1" dirty="0">
                <a:ea typeface="ＭＳ Ｐゴシック" charset="0"/>
              </a:rPr>
              <a:t>Negligible boot time </a:t>
            </a:r>
            <a:r>
              <a:rPr lang="en-US" sz="1800" dirty="0">
                <a:ea typeface="ＭＳ Ｐゴシック" charset="0"/>
              </a:rPr>
              <a:t>versus up to 30 minutes to boot a PC with software encryption</a:t>
            </a:r>
          </a:p>
          <a:p>
            <a:pPr marL="1085850" lvl="1" indent="-342900">
              <a:buFont typeface="Arial" pitchFamily="34" charset="0"/>
              <a:buChar char="•"/>
              <a:defRPr/>
            </a:pPr>
            <a:endParaRPr lang="en-US" dirty="0">
              <a:ea typeface="ＭＳ Ｐゴシック" charset="0"/>
            </a:endParaRPr>
          </a:p>
        </p:txBody>
      </p:sp>
    </p:spTree>
    <p:extLst>
      <p:ext uri="{BB962C8B-B14F-4D97-AF65-F5344CB8AC3E}">
        <p14:creationId xmlns:p14="http://schemas.microsoft.com/office/powerpoint/2010/main" val="1998007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F034D"/>
                </a:solidFill>
              </a:rPr>
              <a:t>Summary</a:t>
            </a:r>
          </a:p>
        </p:txBody>
      </p:sp>
      <p:sp>
        <p:nvSpPr>
          <p:cNvPr id="10" name="Content Placeholder 9"/>
          <p:cNvSpPr>
            <a:spLocks noGrp="1"/>
          </p:cNvSpPr>
          <p:nvPr>
            <p:ph idx="1"/>
          </p:nvPr>
        </p:nvSpPr>
        <p:spPr/>
        <p:txBody>
          <a:bodyPr/>
          <a:lstStyle/>
          <a:p>
            <a:r>
              <a:rPr lang="en-US" sz="1800" dirty="0"/>
              <a:t>SEDs are widely available (client/data center) &amp; add little to no cost to IT operations</a:t>
            </a:r>
          </a:p>
          <a:p>
            <a:r>
              <a:rPr lang="en-US" sz="1800" dirty="0"/>
              <a:t>SEDs provide always-on encryption with no performance impact to users</a:t>
            </a:r>
          </a:p>
          <a:p>
            <a:r>
              <a:rPr lang="en-US" sz="1800" dirty="0"/>
              <a:t>SEDs offer instant erasure of drives </a:t>
            </a:r>
          </a:p>
          <a:p>
            <a:r>
              <a:rPr lang="en-US" sz="1800" dirty="0"/>
              <a:t>SEDs support current and emerging data protection and safe harbor laws worldwide</a:t>
            </a:r>
          </a:p>
          <a:p>
            <a:r>
              <a:rPr lang="en-US" sz="1800" dirty="0"/>
              <a:t>SEDs are available in many form factors and can be used in not only PCs/servers but in any device that needs storage (industrial systems, office equipment, network gear, automobiles, kiosks/ATMs, mobile devices and any other with memory)</a:t>
            </a:r>
          </a:p>
          <a:p>
            <a:pPr marL="0" indent="0">
              <a:buNone/>
            </a:pPr>
            <a:endParaRPr lang="en-US" dirty="0"/>
          </a:p>
        </p:txBody>
      </p:sp>
      <p:sp>
        <p:nvSpPr>
          <p:cNvPr id="2" name="Footer Placeholder 1"/>
          <p:cNvSpPr>
            <a:spLocks noGrp="1"/>
          </p:cNvSpPr>
          <p:nvPr>
            <p:ph type="ftr" sz="quarter" idx="3"/>
          </p:nvPr>
        </p:nvSpPr>
        <p:spPr/>
        <p:txBody>
          <a:bodyPr/>
          <a:lstStyle/>
          <a:p>
            <a:r>
              <a:rPr lang="en-US" dirty="0"/>
              <a:t>© 2016 Trusted Computing Group</a:t>
            </a:r>
          </a:p>
        </p:txBody>
      </p:sp>
      <p:sp>
        <p:nvSpPr>
          <p:cNvPr id="3" name="Slide Number Placeholder 2"/>
          <p:cNvSpPr>
            <a:spLocks noGrp="1"/>
          </p:cNvSpPr>
          <p:nvPr>
            <p:ph type="sldNum" sz="quarter" idx="4"/>
          </p:nvPr>
        </p:nvSpPr>
        <p:spPr/>
        <p:txBody>
          <a:bodyPr/>
          <a:lstStyle/>
          <a:p>
            <a:fld id="{92C23F5C-E93E-114E-AB7A-668AC94EC220}" type="slidenum">
              <a:rPr lang="en-US" smtClean="0"/>
              <a:pPr/>
              <a:t>34</a:t>
            </a:fld>
            <a:endParaRPr lang="en-US" dirty="0"/>
          </a:p>
        </p:txBody>
      </p:sp>
    </p:spTree>
    <p:extLst>
      <p:ext uri="{BB962C8B-B14F-4D97-AF65-F5344CB8AC3E}">
        <p14:creationId xmlns:p14="http://schemas.microsoft.com/office/powerpoint/2010/main" val="1481664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hlinkClick r:id="rId2"/>
              </a:rPr>
              <a:t>http://www.trustedcomputinggroup.org/work-groups/storage/</a:t>
            </a:r>
            <a:endParaRPr lang="en-US" dirty="0"/>
          </a:p>
          <a:p>
            <a:r>
              <a:rPr lang="en-US" dirty="0">
                <a:hlinkClick r:id="rId3"/>
              </a:rPr>
              <a:t>https://www.drivetrust.com</a:t>
            </a:r>
            <a:endParaRPr lang="en-US" dirty="0"/>
          </a:p>
          <a:p>
            <a:r>
              <a:rPr lang="en-US" dirty="0">
                <a:hlinkClick r:id="rId4"/>
              </a:rPr>
              <a:t>http://www.embedded.com/electronics-blogs/max-unleashed-and-unfettered/4442291/Secure-your-data-with-self-encrypting-drives--SEDs-</a:t>
            </a:r>
            <a:endParaRPr lang="en-US" dirty="0"/>
          </a:p>
          <a:p>
            <a:endParaRPr lang="en-US" dirty="0"/>
          </a:p>
        </p:txBody>
      </p:sp>
      <p:sp>
        <p:nvSpPr>
          <p:cNvPr id="4" name="Footer Placeholder 3"/>
          <p:cNvSpPr>
            <a:spLocks noGrp="1"/>
          </p:cNvSpPr>
          <p:nvPr>
            <p:ph type="ftr" sz="quarter" idx="3"/>
          </p:nvPr>
        </p:nvSpPr>
        <p:spPr/>
        <p:txBody>
          <a:bodyPr/>
          <a:lstStyle/>
          <a:p>
            <a:r>
              <a:rPr lang="en-US"/>
              <a:t>© 2016 Trusted Computing Group</a:t>
            </a:r>
            <a:endParaRPr lang="en-US" dirty="0"/>
          </a:p>
        </p:txBody>
      </p:sp>
      <p:sp>
        <p:nvSpPr>
          <p:cNvPr id="5" name="Slide Number Placeholder 4"/>
          <p:cNvSpPr>
            <a:spLocks noGrp="1"/>
          </p:cNvSpPr>
          <p:nvPr>
            <p:ph type="sldNum" sz="quarter" idx="4"/>
          </p:nvPr>
        </p:nvSpPr>
        <p:spPr/>
        <p:txBody>
          <a:bodyPr/>
          <a:lstStyle/>
          <a:p>
            <a:fld id="{92C23F5C-E93E-114E-AB7A-668AC94EC220}" type="slidenum">
              <a:rPr lang="en-US" smtClean="0"/>
              <a:pPr/>
              <a:t>35</a:t>
            </a:fld>
            <a:endParaRPr lang="en-US" dirty="0"/>
          </a:p>
        </p:txBody>
      </p:sp>
    </p:spTree>
    <p:extLst>
      <p:ext uri="{BB962C8B-B14F-4D97-AF65-F5344CB8AC3E}">
        <p14:creationId xmlns:p14="http://schemas.microsoft.com/office/powerpoint/2010/main" val="3460290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 2016 Trusted Computing Group</a:t>
            </a:r>
            <a:endParaRPr lang="en-US" dirty="0"/>
          </a:p>
        </p:txBody>
      </p:sp>
      <p:sp>
        <p:nvSpPr>
          <p:cNvPr id="3" name="Slide Number Placeholder 2"/>
          <p:cNvSpPr>
            <a:spLocks noGrp="1"/>
          </p:cNvSpPr>
          <p:nvPr>
            <p:ph type="sldNum" sz="quarter" idx="4"/>
          </p:nvPr>
        </p:nvSpPr>
        <p:spPr/>
        <p:txBody>
          <a:bodyPr/>
          <a:lstStyle/>
          <a:p>
            <a:fld id="{92C23F5C-E93E-114E-AB7A-668AC94EC220}" type="slidenum">
              <a:rPr lang="en-US" smtClean="0"/>
              <a:pPr/>
              <a:t>36</a:t>
            </a:fld>
            <a:endParaRPr lang="en-US" dirty="0"/>
          </a:p>
        </p:txBody>
      </p:sp>
      <p:sp>
        <p:nvSpPr>
          <p:cNvPr id="4" name="Rectangle 3"/>
          <p:cNvSpPr/>
          <p:nvPr/>
        </p:nvSpPr>
        <p:spPr>
          <a:xfrm>
            <a:off x="1478844" y="2110085"/>
            <a:ext cx="6186309"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QUESTIONS?</a:t>
            </a:r>
          </a:p>
        </p:txBody>
      </p:sp>
    </p:spTree>
    <p:extLst>
      <p:ext uri="{BB962C8B-B14F-4D97-AF65-F5344CB8AC3E}">
        <p14:creationId xmlns:p14="http://schemas.microsoft.com/office/powerpoint/2010/main" val="395413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5"/>
          <p:cNvSpPr>
            <a:spLocks noGrp="1" noChangeArrowheads="1"/>
          </p:cNvSpPr>
          <p:nvPr>
            <p:ph type="sldNum" sz="quarter" idx="10"/>
          </p:nvPr>
        </p:nvSpPr>
        <p:spPr>
          <a:xfrm>
            <a:off x="1885950" y="4243388"/>
            <a:ext cx="5772150" cy="2678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750">
                <a:solidFill>
                  <a:schemeClr val="tx1"/>
                </a:solidFill>
                <a:latin typeface="Arial" panose="020B0604020202020204" pitchFamily="34" charset="0"/>
                <a:ea typeface="ＭＳ Ｐゴシック" panose="020B0600070205080204" pitchFamily="34" charset="-128"/>
              </a:defRPr>
            </a:lvl1pPr>
            <a:lvl2pPr marL="557213" indent="-214313">
              <a:defRPr sz="750">
                <a:solidFill>
                  <a:schemeClr val="tx1"/>
                </a:solidFill>
                <a:latin typeface="Arial" panose="020B0604020202020204" pitchFamily="34" charset="0"/>
                <a:ea typeface="ＭＳ Ｐゴシック" panose="020B0600070205080204" pitchFamily="34" charset="-128"/>
              </a:defRPr>
            </a:lvl2pPr>
            <a:lvl3pPr marL="857250" indent="-171450">
              <a:defRPr sz="750">
                <a:solidFill>
                  <a:schemeClr val="tx1"/>
                </a:solidFill>
                <a:latin typeface="Arial" panose="020B0604020202020204" pitchFamily="34" charset="0"/>
                <a:ea typeface="ＭＳ Ｐゴシック" panose="020B0600070205080204" pitchFamily="34" charset="-128"/>
              </a:defRPr>
            </a:lvl3pPr>
            <a:lvl4pPr marL="1200150" indent="-171450">
              <a:defRPr sz="750">
                <a:solidFill>
                  <a:schemeClr val="tx1"/>
                </a:solidFill>
                <a:latin typeface="Arial" panose="020B0604020202020204" pitchFamily="34" charset="0"/>
                <a:ea typeface="ＭＳ Ｐゴシック" panose="020B0600070205080204" pitchFamily="34" charset="-128"/>
              </a:defRPr>
            </a:lvl4pPr>
            <a:lvl5pPr marL="1543050" indent="-171450">
              <a:defRPr sz="75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9pPr>
          </a:lstStyle>
          <a:p>
            <a:pPr algn="l"/>
            <a:fld id="{1F436180-11A7-4DA5-8C87-E62242FE1C7B}" type="slidenum">
              <a:rPr lang="en-US" altLang="en-US">
                <a:solidFill>
                  <a:schemeClr val="bg2"/>
                </a:solidFill>
                <a:latin typeface="Gill Sans MT" panose="020B0502020104020203" pitchFamily="34" charset="0"/>
              </a:rPr>
              <a:pPr algn="l"/>
              <a:t>4</a:t>
            </a:fld>
            <a:endParaRPr lang="en-US" altLang="en-US">
              <a:solidFill>
                <a:schemeClr val="bg2"/>
              </a:solidFill>
              <a:latin typeface="Gill Sans MT" panose="020B0502020104020203" pitchFamily="34" charset="0"/>
            </a:endParaRPr>
          </a:p>
        </p:txBody>
      </p:sp>
      <p:sp>
        <p:nvSpPr>
          <p:cNvPr id="1028" name="Rectangle 2"/>
          <p:cNvSpPr>
            <a:spLocks noGrp="1" noChangeArrowheads="1"/>
          </p:cNvSpPr>
          <p:nvPr>
            <p:ph type="title"/>
          </p:nvPr>
        </p:nvSpPr>
        <p:spPr>
          <a:xfrm>
            <a:off x="2602706" y="384351"/>
            <a:ext cx="3486150" cy="471488"/>
          </a:xfrm>
        </p:spPr>
        <p:txBody>
          <a:bodyPr rtlCol="0">
            <a:normAutofit fontScale="90000"/>
          </a:bodyPr>
          <a:lstStyle/>
          <a:p>
            <a:pPr>
              <a:defRPr/>
            </a:pPr>
            <a:r>
              <a:rPr lang="en-US" dirty="0">
                <a:solidFill>
                  <a:srgbClr val="0F034D"/>
                </a:solidFill>
                <a:latin typeface="+mn-lt"/>
              </a:rPr>
              <a:t>The Problem…</a:t>
            </a:r>
          </a:p>
        </p:txBody>
      </p:sp>
      <p:grpSp>
        <p:nvGrpSpPr>
          <p:cNvPr id="9220" name="Group 8"/>
          <p:cNvGrpSpPr>
            <a:grpSpLocks/>
          </p:cNvGrpSpPr>
          <p:nvPr/>
        </p:nvGrpSpPr>
        <p:grpSpPr bwMode="auto">
          <a:xfrm>
            <a:off x="4588668" y="855839"/>
            <a:ext cx="3000375" cy="1774945"/>
            <a:chOff x="2800" y="1885"/>
            <a:chExt cx="2520" cy="1987"/>
          </a:xfrm>
        </p:grpSpPr>
        <p:pic>
          <p:nvPicPr>
            <p:cNvPr id="9226" name="Picture 9" descr="PlasmonX42612_slide05"/>
            <p:cNvPicPr>
              <a:picLocks noChangeAspect="1" noChangeArrowheads="1"/>
            </p:cNvPicPr>
            <p:nvPr/>
          </p:nvPicPr>
          <p:blipFill>
            <a:blip r:embed="rId3">
              <a:extLst>
                <a:ext uri="{28A0092B-C50C-407E-A947-70E740481C1C}">
                  <a14:useLocalDpi xmlns:a14="http://schemas.microsoft.com/office/drawing/2010/main" val="0"/>
                </a:ext>
              </a:extLst>
            </a:blip>
            <a:srcRect l="16667" t="18056" r="1042" b="30556"/>
            <a:stretch>
              <a:fillRect/>
            </a:stretch>
          </p:blipFill>
          <p:spPr bwMode="auto">
            <a:xfrm>
              <a:off x="2800" y="2381"/>
              <a:ext cx="2520" cy="1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7" name="Freeform 10"/>
            <p:cNvSpPr>
              <a:spLocks/>
            </p:cNvSpPr>
            <p:nvPr/>
          </p:nvSpPr>
          <p:spPr bwMode="auto">
            <a:xfrm>
              <a:off x="3022" y="1885"/>
              <a:ext cx="155" cy="336"/>
            </a:xfrm>
            <a:custGeom>
              <a:avLst/>
              <a:gdLst>
                <a:gd name="T0" fmla="*/ 0 w 2678"/>
                <a:gd name="T1" fmla="*/ 6 h 773"/>
                <a:gd name="T2" fmla="*/ 0 w 2678"/>
                <a:gd name="T3" fmla="*/ 9 h 773"/>
                <a:gd name="T4" fmla="*/ 0 w 2678"/>
                <a:gd name="T5" fmla="*/ 12 h 773"/>
                <a:gd name="T6" fmla="*/ 0 w 2678"/>
                <a:gd name="T7" fmla="*/ 14 h 773"/>
                <a:gd name="T8" fmla="*/ 0 w 2678"/>
                <a:gd name="T9" fmla="*/ 13 h 773"/>
                <a:gd name="T10" fmla="*/ 0 w 2678"/>
                <a:gd name="T11" fmla="*/ 13 h 773"/>
                <a:gd name="T12" fmla="*/ 0 w 2678"/>
                <a:gd name="T13" fmla="*/ 12 h 773"/>
                <a:gd name="T14" fmla="*/ 0 w 2678"/>
                <a:gd name="T15" fmla="*/ 14 h 773"/>
                <a:gd name="T16" fmla="*/ 0 w 2678"/>
                <a:gd name="T17" fmla="*/ 12 h 773"/>
                <a:gd name="T18" fmla="*/ 0 w 2678"/>
                <a:gd name="T19" fmla="*/ 13 h 773"/>
                <a:gd name="T20" fmla="*/ 0 w 2678"/>
                <a:gd name="T21" fmla="*/ 12 h 773"/>
                <a:gd name="T22" fmla="*/ 0 w 2678"/>
                <a:gd name="T23" fmla="*/ 15 h 773"/>
                <a:gd name="T24" fmla="*/ 0 w 2678"/>
                <a:gd name="T25" fmla="*/ 9 h 773"/>
                <a:gd name="T26" fmla="*/ 0 w 2678"/>
                <a:gd name="T27" fmla="*/ 9 h 773"/>
                <a:gd name="T28" fmla="*/ 0 w 2678"/>
                <a:gd name="T29" fmla="*/ 8 h 773"/>
                <a:gd name="T30" fmla="*/ 0 w 2678"/>
                <a:gd name="T31" fmla="*/ 5 h 773"/>
                <a:gd name="T32" fmla="*/ 0 w 2678"/>
                <a:gd name="T33" fmla="*/ 3 h 773"/>
                <a:gd name="T34" fmla="*/ 0 w 2678"/>
                <a:gd name="T35" fmla="*/ 1 h 773"/>
                <a:gd name="T36" fmla="*/ 0 w 2678"/>
                <a:gd name="T37" fmla="*/ 0 h 773"/>
                <a:gd name="T38" fmla="*/ 0 w 2678"/>
                <a:gd name="T39" fmla="*/ 1 h 773"/>
                <a:gd name="T40" fmla="*/ 0 w 2678"/>
                <a:gd name="T41" fmla="*/ 0 h 773"/>
                <a:gd name="T42" fmla="*/ 0 w 2678"/>
                <a:gd name="T43" fmla="*/ 2 h 773"/>
                <a:gd name="T44" fmla="*/ 0 w 2678"/>
                <a:gd name="T45" fmla="*/ 2 h 773"/>
                <a:gd name="T46" fmla="*/ 0 w 2678"/>
                <a:gd name="T47" fmla="*/ 2 h 773"/>
                <a:gd name="T48" fmla="*/ 0 w 2678"/>
                <a:gd name="T49" fmla="*/ 0 h 773"/>
                <a:gd name="T50" fmla="*/ 0 w 2678"/>
                <a:gd name="T51" fmla="*/ 1 h 773"/>
                <a:gd name="T52" fmla="*/ 0 w 2678"/>
                <a:gd name="T53" fmla="*/ 0 h 773"/>
                <a:gd name="T54" fmla="*/ 0 w 2678"/>
                <a:gd name="T55" fmla="*/ 3 h 773"/>
                <a:gd name="T56" fmla="*/ 0 w 2678"/>
                <a:gd name="T57" fmla="*/ 6 h 7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78"/>
                <a:gd name="T88" fmla="*/ 0 h 773"/>
                <a:gd name="T89" fmla="*/ 2678 w 2678"/>
                <a:gd name="T90" fmla="*/ 773 h 7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78" h="773">
                  <a:moveTo>
                    <a:pt x="71" y="308"/>
                  </a:moveTo>
                  <a:lnTo>
                    <a:pt x="71" y="490"/>
                  </a:lnTo>
                  <a:lnTo>
                    <a:pt x="288" y="606"/>
                  </a:lnTo>
                  <a:lnTo>
                    <a:pt x="379" y="738"/>
                  </a:lnTo>
                  <a:lnTo>
                    <a:pt x="586" y="657"/>
                  </a:lnTo>
                  <a:lnTo>
                    <a:pt x="900" y="687"/>
                  </a:lnTo>
                  <a:lnTo>
                    <a:pt x="1127" y="621"/>
                  </a:lnTo>
                  <a:lnTo>
                    <a:pt x="1804" y="728"/>
                  </a:lnTo>
                  <a:lnTo>
                    <a:pt x="1860" y="647"/>
                  </a:lnTo>
                  <a:lnTo>
                    <a:pt x="1951" y="657"/>
                  </a:lnTo>
                  <a:lnTo>
                    <a:pt x="1986" y="606"/>
                  </a:lnTo>
                  <a:lnTo>
                    <a:pt x="2117" y="773"/>
                  </a:lnTo>
                  <a:lnTo>
                    <a:pt x="2314" y="485"/>
                  </a:lnTo>
                  <a:lnTo>
                    <a:pt x="2547" y="490"/>
                  </a:lnTo>
                  <a:lnTo>
                    <a:pt x="2547" y="399"/>
                  </a:lnTo>
                  <a:lnTo>
                    <a:pt x="2678" y="263"/>
                  </a:lnTo>
                  <a:lnTo>
                    <a:pt x="2587" y="172"/>
                  </a:lnTo>
                  <a:lnTo>
                    <a:pt x="2648" y="51"/>
                  </a:lnTo>
                  <a:lnTo>
                    <a:pt x="2496" y="10"/>
                  </a:lnTo>
                  <a:lnTo>
                    <a:pt x="2274" y="66"/>
                  </a:lnTo>
                  <a:lnTo>
                    <a:pt x="2127" y="0"/>
                  </a:lnTo>
                  <a:lnTo>
                    <a:pt x="1935" y="101"/>
                  </a:lnTo>
                  <a:lnTo>
                    <a:pt x="1455" y="81"/>
                  </a:lnTo>
                  <a:lnTo>
                    <a:pt x="1127" y="116"/>
                  </a:lnTo>
                  <a:lnTo>
                    <a:pt x="728" y="5"/>
                  </a:lnTo>
                  <a:lnTo>
                    <a:pt x="415" y="71"/>
                  </a:lnTo>
                  <a:lnTo>
                    <a:pt x="56" y="0"/>
                  </a:lnTo>
                  <a:lnTo>
                    <a:pt x="0" y="141"/>
                  </a:lnTo>
                  <a:lnTo>
                    <a:pt x="71" y="308"/>
                  </a:lnTo>
                  <a:close/>
                </a:path>
              </a:pathLst>
            </a:custGeom>
            <a:gradFill rotWithShape="1">
              <a:gsLst>
                <a:gs pos="0">
                  <a:srgbClr val="FFFF99"/>
                </a:gs>
                <a:gs pos="100000">
                  <a:srgbClr val="CEAB78"/>
                </a:gs>
              </a:gsLst>
              <a:path path="rect">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sz="1350"/>
            </a:p>
          </p:txBody>
        </p:sp>
      </p:grpSp>
      <p:sp>
        <p:nvSpPr>
          <p:cNvPr id="9223" name="TextBox 15"/>
          <p:cNvSpPr txBox="1">
            <a:spLocks noChangeArrowheads="1"/>
          </p:cNvSpPr>
          <p:nvPr/>
        </p:nvSpPr>
        <p:spPr bwMode="auto">
          <a:xfrm>
            <a:off x="5136356" y="2738175"/>
            <a:ext cx="314325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1100" b="1" dirty="0">
                <a:solidFill>
                  <a:schemeClr val="tx2"/>
                </a:solidFill>
                <a:latin typeface="Calibri" panose="020F0502020204030204" pitchFamily="34" charset="0"/>
              </a:rPr>
              <a:t>The 2016 </a:t>
            </a:r>
            <a:r>
              <a:rPr lang="en-US" altLang="en-US" sz="1100" b="1" dirty="0" err="1">
                <a:solidFill>
                  <a:schemeClr val="tx2"/>
                </a:solidFill>
                <a:latin typeface="Calibri" panose="020F0502020204030204" pitchFamily="34" charset="0"/>
              </a:rPr>
              <a:t>Ponemon</a:t>
            </a:r>
            <a:r>
              <a:rPr lang="en-US" altLang="en-US" sz="1100" b="1" dirty="0">
                <a:solidFill>
                  <a:schemeClr val="tx2"/>
                </a:solidFill>
                <a:latin typeface="Calibri" panose="020F0502020204030204" pitchFamily="34" charset="0"/>
              </a:rPr>
              <a:t> Cost of Data Breach Survey </a:t>
            </a:r>
            <a:r>
              <a:rPr lang="en-US" altLang="en-US" sz="1100" dirty="0">
                <a:solidFill>
                  <a:schemeClr val="tx2"/>
                </a:solidFill>
                <a:latin typeface="Calibri" panose="020F0502020204030204" pitchFamily="34" charset="0"/>
              </a:rPr>
              <a:t>says the cost </a:t>
            </a:r>
            <a:r>
              <a:rPr lang="en-US" sz="1100" dirty="0">
                <a:solidFill>
                  <a:srgbClr val="0F034D"/>
                </a:solidFill>
              </a:rPr>
              <a:t>for each lost or stolen record containing sensitive and confidential information increased from a consolidated average of $154 to $158. The global study puts the likelihood of a material data breach involving 10,000 lost or stolen records in the next 24 months at 26 percent.</a:t>
            </a:r>
            <a:r>
              <a:rPr lang="en-US" altLang="en-US" sz="1100" b="1" dirty="0">
                <a:solidFill>
                  <a:srgbClr val="0F034D"/>
                </a:solidFill>
                <a:latin typeface="Calibri" panose="020F0502020204030204" pitchFamily="34" charset="0"/>
              </a:rPr>
              <a:t>     </a:t>
            </a:r>
          </a:p>
        </p:txBody>
      </p:sp>
      <p:sp>
        <p:nvSpPr>
          <p:cNvPr id="9224" name="TextBox 12"/>
          <p:cNvSpPr txBox="1">
            <a:spLocks noChangeArrowheads="1"/>
          </p:cNvSpPr>
          <p:nvPr/>
        </p:nvSpPr>
        <p:spPr bwMode="auto">
          <a:xfrm>
            <a:off x="1257300" y="4112494"/>
            <a:ext cx="520065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schemeClr val="tx2"/>
                </a:solidFill>
                <a:latin typeface="Calibri" panose="020F0502020204030204" pitchFamily="34" charset="0"/>
              </a:rPr>
              <a:t>1 https://</a:t>
            </a:r>
            <a:r>
              <a:rPr lang="en-US" altLang="en-US" sz="1200" b="1" dirty="0" err="1">
                <a:solidFill>
                  <a:schemeClr val="tx2"/>
                </a:solidFill>
                <a:latin typeface="Calibri" panose="020F0502020204030204" pitchFamily="34" charset="0"/>
              </a:rPr>
              <a:t>www.privacyrights.org</a:t>
            </a:r>
            <a:r>
              <a:rPr lang="en-US" altLang="en-US" sz="1200" b="1" dirty="0">
                <a:solidFill>
                  <a:schemeClr val="tx2"/>
                </a:solidFill>
                <a:latin typeface="Calibri" panose="020F0502020204030204" pitchFamily="34" charset="0"/>
              </a:rPr>
              <a:t>/data-breaches</a:t>
            </a:r>
          </a:p>
          <a:p>
            <a:endParaRPr lang="en-US" altLang="en-US" sz="900" b="1" dirty="0">
              <a:hlinkClick r:id="rId4"/>
            </a:endParaRPr>
          </a:p>
          <a:p>
            <a:r>
              <a:rPr lang="en-US" altLang="en-US" sz="1200" b="1" dirty="0">
                <a:solidFill>
                  <a:srgbClr val="0F034D"/>
                </a:solidFill>
              </a:rPr>
              <a:t>2 https://</a:t>
            </a:r>
            <a:r>
              <a:rPr lang="en-US" altLang="en-US" sz="1200" b="1" dirty="0" err="1">
                <a:solidFill>
                  <a:srgbClr val="0F034D"/>
                </a:solidFill>
              </a:rPr>
              <a:t>securityintelligence.com</a:t>
            </a:r>
            <a:r>
              <a:rPr lang="en-US" altLang="en-US" sz="1200" b="1" dirty="0">
                <a:solidFill>
                  <a:srgbClr val="0F034D"/>
                </a:solidFill>
              </a:rPr>
              <a:t>/media/2016-cost-data</a:t>
            </a:r>
            <a:r>
              <a:rPr lang="en-US" altLang="en-US" sz="900" b="1" dirty="0"/>
              <a:t>-breach-study/</a:t>
            </a:r>
            <a:endParaRPr lang="en-US" altLang="en-US" sz="900" dirty="0"/>
          </a:p>
        </p:txBody>
      </p:sp>
      <p:pic>
        <p:nvPicPr>
          <p:cNvPr id="9225" name="Picture 13" descr="C:\Users\mwillett\AppData\Local\Microsoft\Windows\Temporary Internet Files\Content.IE5\JIDC54J0\MC90043983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2271713"/>
            <a:ext cx="205740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371850" y="4800601"/>
            <a:ext cx="2286000"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
        <p:nvSpPr>
          <p:cNvPr id="4" name="Rectangle 3"/>
          <p:cNvSpPr/>
          <p:nvPr/>
        </p:nvSpPr>
        <p:spPr>
          <a:xfrm>
            <a:off x="316706" y="1043784"/>
            <a:ext cx="3951768" cy="1477328"/>
          </a:xfrm>
          <a:prstGeom prst="rect">
            <a:avLst/>
          </a:prstGeom>
        </p:spPr>
        <p:txBody>
          <a:bodyPr wrap="square">
            <a:spAutoFit/>
          </a:bodyPr>
          <a:lstStyle/>
          <a:p>
            <a:r>
              <a:rPr lang="en-US" dirty="0">
                <a:solidFill>
                  <a:schemeClr val="tx2"/>
                </a:solidFill>
              </a:rPr>
              <a:t>184,653,143 records have been lost from portable and stationary devices (computers, drives, portable drives, etc.) in reported data breaches 2005-2016 (1)</a:t>
            </a:r>
          </a:p>
        </p:txBody>
      </p:sp>
    </p:spTree>
    <p:extLst>
      <p:ext uri="{BB962C8B-B14F-4D97-AF65-F5344CB8AC3E}">
        <p14:creationId xmlns:p14="http://schemas.microsoft.com/office/powerpoint/2010/main" val="3484960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xfrm>
            <a:off x="6686550" y="4232674"/>
            <a:ext cx="971550" cy="267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750">
                <a:solidFill>
                  <a:schemeClr val="tx1"/>
                </a:solidFill>
                <a:latin typeface="Arial" panose="020B0604020202020204" pitchFamily="34" charset="0"/>
                <a:ea typeface="ＭＳ Ｐゴシック" panose="020B0600070205080204" pitchFamily="34" charset="-128"/>
              </a:defRPr>
            </a:lvl1pPr>
            <a:lvl2pPr marL="557213" indent="-214313">
              <a:defRPr sz="750">
                <a:solidFill>
                  <a:schemeClr val="tx1"/>
                </a:solidFill>
                <a:latin typeface="Arial" panose="020B0604020202020204" pitchFamily="34" charset="0"/>
                <a:ea typeface="ＭＳ Ｐゴシック" panose="020B0600070205080204" pitchFamily="34" charset="-128"/>
              </a:defRPr>
            </a:lvl2pPr>
            <a:lvl3pPr marL="857250" indent="-171450">
              <a:defRPr sz="750">
                <a:solidFill>
                  <a:schemeClr val="tx1"/>
                </a:solidFill>
                <a:latin typeface="Arial" panose="020B0604020202020204" pitchFamily="34" charset="0"/>
                <a:ea typeface="ＭＳ Ｐゴシック" panose="020B0600070205080204" pitchFamily="34" charset="-128"/>
              </a:defRPr>
            </a:lvl3pPr>
            <a:lvl4pPr marL="1200150" indent="-171450">
              <a:defRPr sz="750">
                <a:solidFill>
                  <a:schemeClr val="tx1"/>
                </a:solidFill>
                <a:latin typeface="Arial" panose="020B0604020202020204" pitchFamily="34" charset="0"/>
                <a:ea typeface="ＭＳ Ｐゴシック" panose="020B0600070205080204" pitchFamily="34" charset="-128"/>
              </a:defRPr>
            </a:lvl4pPr>
            <a:lvl5pPr marL="1543050" indent="-171450">
              <a:defRPr sz="75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9pPr>
          </a:lstStyle>
          <a:p>
            <a:fld id="{F52F223C-28EC-49E3-871C-B4F72CB9268F}" type="slidenum">
              <a:rPr lang="en-US" altLang="en-US">
                <a:solidFill>
                  <a:schemeClr val="bg2"/>
                </a:solidFill>
                <a:latin typeface="Gill Sans MT" panose="020B0502020104020203" pitchFamily="34" charset="0"/>
              </a:rPr>
              <a:pPr/>
              <a:t>5</a:t>
            </a:fld>
            <a:endParaRPr lang="en-US" altLang="en-US">
              <a:solidFill>
                <a:schemeClr val="bg2"/>
              </a:solidFill>
              <a:latin typeface="Gill Sans MT" panose="020B0502020104020203" pitchFamily="34" charset="0"/>
            </a:endParaRPr>
          </a:p>
        </p:txBody>
      </p:sp>
      <p:sp>
        <p:nvSpPr>
          <p:cNvPr id="10243" name="Rectangle 25"/>
          <p:cNvSpPr txBox="1">
            <a:spLocks noChangeArrowheads="1"/>
          </p:cNvSpPr>
          <p:nvPr/>
        </p:nvSpPr>
        <p:spPr bwMode="auto">
          <a:xfrm>
            <a:off x="1885950" y="4243388"/>
            <a:ext cx="5772150"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fld id="{98866967-0107-4EA4-931D-F1A91F0C40B1}" type="slidenum">
              <a:rPr lang="en-US" altLang="en-US" sz="750"/>
              <a:pPr/>
              <a:t>5</a:t>
            </a:fld>
            <a:endParaRPr lang="en-US" altLang="en-US" sz="750"/>
          </a:p>
        </p:txBody>
      </p:sp>
      <p:sp>
        <p:nvSpPr>
          <p:cNvPr id="4" name="Rectangle 2"/>
          <p:cNvSpPr txBox="1">
            <a:spLocks noChangeArrowheads="1"/>
          </p:cNvSpPr>
          <p:nvPr/>
        </p:nvSpPr>
        <p:spPr>
          <a:xfrm>
            <a:off x="2857500" y="271462"/>
            <a:ext cx="3486150" cy="471488"/>
          </a:xfrm>
          <a:prstGeom prst="rect">
            <a:avLst/>
          </a:prstGeom>
        </p:spPr>
        <p:txBody>
          <a:bodyPr>
            <a:noAutofit/>
          </a:bodyPr>
          <a:lstStyle/>
          <a:p>
            <a:pPr>
              <a:defRPr/>
            </a:pPr>
            <a:r>
              <a:rPr lang="en-US" sz="3200" b="1" kern="0" dirty="0">
                <a:solidFill>
                  <a:srgbClr val="0F034D"/>
                </a:solidFill>
                <a:ea typeface="ＭＳ Ｐゴシック" charset="0"/>
              </a:rPr>
              <a:t>The Problem…</a:t>
            </a:r>
          </a:p>
        </p:txBody>
      </p:sp>
      <p:grpSp>
        <p:nvGrpSpPr>
          <p:cNvPr id="10245" name="Group 8"/>
          <p:cNvGrpSpPr>
            <a:grpSpLocks/>
          </p:cNvGrpSpPr>
          <p:nvPr/>
        </p:nvGrpSpPr>
        <p:grpSpPr bwMode="auto">
          <a:xfrm>
            <a:off x="4743450" y="1770151"/>
            <a:ext cx="3000375" cy="1774945"/>
            <a:chOff x="2800" y="1885"/>
            <a:chExt cx="2520" cy="1987"/>
          </a:xfrm>
        </p:grpSpPr>
        <p:pic>
          <p:nvPicPr>
            <p:cNvPr id="10255" name="Picture 9" descr="PlasmonX42612_slide05"/>
            <p:cNvPicPr>
              <a:picLocks noChangeAspect="1" noChangeArrowheads="1"/>
            </p:cNvPicPr>
            <p:nvPr/>
          </p:nvPicPr>
          <p:blipFill>
            <a:blip r:embed="rId2">
              <a:extLst>
                <a:ext uri="{28A0092B-C50C-407E-A947-70E740481C1C}">
                  <a14:useLocalDpi xmlns:a14="http://schemas.microsoft.com/office/drawing/2010/main" val="0"/>
                </a:ext>
              </a:extLst>
            </a:blip>
            <a:srcRect l="16667" t="18056" r="1042" b="30556"/>
            <a:stretch>
              <a:fillRect/>
            </a:stretch>
          </p:blipFill>
          <p:spPr bwMode="auto">
            <a:xfrm>
              <a:off x="2800" y="2381"/>
              <a:ext cx="2520" cy="1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6" name="Freeform 10"/>
            <p:cNvSpPr>
              <a:spLocks/>
            </p:cNvSpPr>
            <p:nvPr/>
          </p:nvSpPr>
          <p:spPr bwMode="auto">
            <a:xfrm>
              <a:off x="3022" y="1885"/>
              <a:ext cx="155" cy="336"/>
            </a:xfrm>
            <a:custGeom>
              <a:avLst/>
              <a:gdLst>
                <a:gd name="T0" fmla="*/ 0 w 2678"/>
                <a:gd name="T1" fmla="*/ 6 h 773"/>
                <a:gd name="T2" fmla="*/ 0 w 2678"/>
                <a:gd name="T3" fmla="*/ 9 h 773"/>
                <a:gd name="T4" fmla="*/ 0 w 2678"/>
                <a:gd name="T5" fmla="*/ 12 h 773"/>
                <a:gd name="T6" fmla="*/ 0 w 2678"/>
                <a:gd name="T7" fmla="*/ 14 h 773"/>
                <a:gd name="T8" fmla="*/ 0 w 2678"/>
                <a:gd name="T9" fmla="*/ 13 h 773"/>
                <a:gd name="T10" fmla="*/ 0 w 2678"/>
                <a:gd name="T11" fmla="*/ 13 h 773"/>
                <a:gd name="T12" fmla="*/ 0 w 2678"/>
                <a:gd name="T13" fmla="*/ 12 h 773"/>
                <a:gd name="T14" fmla="*/ 0 w 2678"/>
                <a:gd name="T15" fmla="*/ 14 h 773"/>
                <a:gd name="T16" fmla="*/ 0 w 2678"/>
                <a:gd name="T17" fmla="*/ 12 h 773"/>
                <a:gd name="T18" fmla="*/ 0 w 2678"/>
                <a:gd name="T19" fmla="*/ 13 h 773"/>
                <a:gd name="T20" fmla="*/ 0 w 2678"/>
                <a:gd name="T21" fmla="*/ 12 h 773"/>
                <a:gd name="T22" fmla="*/ 0 w 2678"/>
                <a:gd name="T23" fmla="*/ 15 h 773"/>
                <a:gd name="T24" fmla="*/ 0 w 2678"/>
                <a:gd name="T25" fmla="*/ 9 h 773"/>
                <a:gd name="T26" fmla="*/ 0 w 2678"/>
                <a:gd name="T27" fmla="*/ 9 h 773"/>
                <a:gd name="T28" fmla="*/ 0 w 2678"/>
                <a:gd name="T29" fmla="*/ 8 h 773"/>
                <a:gd name="T30" fmla="*/ 0 w 2678"/>
                <a:gd name="T31" fmla="*/ 5 h 773"/>
                <a:gd name="T32" fmla="*/ 0 w 2678"/>
                <a:gd name="T33" fmla="*/ 3 h 773"/>
                <a:gd name="T34" fmla="*/ 0 w 2678"/>
                <a:gd name="T35" fmla="*/ 1 h 773"/>
                <a:gd name="T36" fmla="*/ 0 w 2678"/>
                <a:gd name="T37" fmla="*/ 0 h 773"/>
                <a:gd name="T38" fmla="*/ 0 w 2678"/>
                <a:gd name="T39" fmla="*/ 1 h 773"/>
                <a:gd name="T40" fmla="*/ 0 w 2678"/>
                <a:gd name="T41" fmla="*/ 0 h 773"/>
                <a:gd name="T42" fmla="*/ 0 w 2678"/>
                <a:gd name="T43" fmla="*/ 2 h 773"/>
                <a:gd name="T44" fmla="*/ 0 w 2678"/>
                <a:gd name="T45" fmla="*/ 2 h 773"/>
                <a:gd name="T46" fmla="*/ 0 w 2678"/>
                <a:gd name="T47" fmla="*/ 2 h 773"/>
                <a:gd name="T48" fmla="*/ 0 w 2678"/>
                <a:gd name="T49" fmla="*/ 0 h 773"/>
                <a:gd name="T50" fmla="*/ 0 w 2678"/>
                <a:gd name="T51" fmla="*/ 1 h 773"/>
                <a:gd name="T52" fmla="*/ 0 w 2678"/>
                <a:gd name="T53" fmla="*/ 0 h 773"/>
                <a:gd name="T54" fmla="*/ 0 w 2678"/>
                <a:gd name="T55" fmla="*/ 3 h 773"/>
                <a:gd name="T56" fmla="*/ 0 w 2678"/>
                <a:gd name="T57" fmla="*/ 6 h 7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78"/>
                <a:gd name="T88" fmla="*/ 0 h 773"/>
                <a:gd name="T89" fmla="*/ 2678 w 2678"/>
                <a:gd name="T90" fmla="*/ 773 h 7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78" h="773">
                  <a:moveTo>
                    <a:pt x="71" y="308"/>
                  </a:moveTo>
                  <a:lnTo>
                    <a:pt x="71" y="490"/>
                  </a:lnTo>
                  <a:lnTo>
                    <a:pt x="288" y="606"/>
                  </a:lnTo>
                  <a:lnTo>
                    <a:pt x="379" y="738"/>
                  </a:lnTo>
                  <a:lnTo>
                    <a:pt x="586" y="657"/>
                  </a:lnTo>
                  <a:lnTo>
                    <a:pt x="900" y="687"/>
                  </a:lnTo>
                  <a:lnTo>
                    <a:pt x="1127" y="621"/>
                  </a:lnTo>
                  <a:lnTo>
                    <a:pt x="1804" y="728"/>
                  </a:lnTo>
                  <a:lnTo>
                    <a:pt x="1860" y="647"/>
                  </a:lnTo>
                  <a:lnTo>
                    <a:pt x="1951" y="657"/>
                  </a:lnTo>
                  <a:lnTo>
                    <a:pt x="1986" y="606"/>
                  </a:lnTo>
                  <a:lnTo>
                    <a:pt x="2117" y="773"/>
                  </a:lnTo>
                  <a:lnTo>
                    <a:pt x="2314" y="485"/>
                  </a:lnTo>
                  <a:lnTo>
                    <a:pt x="2547" y="490"/>
                  </a:lnTo>
                  <a:lnTo>
                    <a:pt x="2547" y="399"/>
                  </a:lnTo>
                  <a:lnTo>
                    <a:pt x="2678" y="263"/>
                  </a:lnTo>
                  <a:lnTo>
                    <a:pt x="2587" y="172"/>
                  </a:lnTo>
                  <a:lnTo>
                    <a:pt x="2648" y="51"/>
                  </a:lnTo>
                  <a:lnTo>
                    <a:pt x="2496" y="10"/>
                  </a:lnTo>
                  <a:lnTo>
                    <a:pt x="2274" y="66"/>
                  </a:lnTo>
                  <a:lnTo>
                    <a:pt x="2127" y="0"/>
                  </a:lnTo>
                  <a:lnTo>
                    <a:pt x="1935" y="101"/>
                  </a:lnTo>
                  <a:lnTo>
                    <a:pt x="1455" y="81"/>
                  </a:lnTo>
                  <a:lnTo>
                    <a:pt x="1127" y="116"/>
                  </a:lnTo>
                  <a:lnTo>
                    <a:pt x="728" y="5"/>
                  </a:lnTo>
                  <a:lnTo>
                    <a:pt x="415" y="71"/>
                  </a:lnTo>
                  <a:lnTo>
                    <a:pt x="56" y="0"/>
                  </a:lnTo>
                  <a:lnTo>
                    <a:pt x="0" y="141"/>
                  </a:lnTo>
                  <a:lnTo>
                    <a:pt x="71" y="308"/>
                  </a:lnTo>
                  <a:close/>
                </a:path>
              </a:pathLst>
            </a:custGeom>
            <a:gradFill rotWithShape="1">
              <a:gsLst>
                <a:gs pos="0">
                  <a:srgbClr val="FFFF99"/>
                </a:gs>
                <a:gs pos="100000">
                  <a:srgbClr val="CEAB78"/>
                </a:gs>
              </a:gsLst>
              <a:path path="rect">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sz="1350"/>
            </a:p>
          </p:txBody>
        </p:sp>
      </p:grpSp>
      <p:sp>
        <p:nvSpPr>
          <p:cNvPr id="10246" name="TextBox 13"/>
          <p:cNvSpPr txBox="1">
            <a:spLocks noChangeArrowheads="1"/>
          </p:cNvSpPr>
          <p:nvPr/>
        </p:nvSpPr>
        <p:spPr bwMode="auto">
          <a:xfrm>
            <a:off x="1371600" y="1714500"/>
            <a:ext cx="2857500"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1050" b="1">
                <a:latin typeface="Calibri" panose="020F0502020204030204" pitchFamily="34" charset="0"/>
              </a:rPr>
              <a:t>2005-2013: over </a:t>
            </a:r>
            <a:r>
              <a:rPr lang="en-US" altLang="en-US" sz="1050"/>
              <a:t>864,108,052</a:t>
            </a:r>
            <a:r>
              <a:rPr lang="en-US" altLang="en-US" sz="1050" b="1">
                <a:latin typeface="Calibri" panose="020F0502020204030204" pitchFamily="34" charset="0"/>
              </a:rPr>
              <a:t> records containing sensitive personal information have been involved in security breaches  </a:t>
            </a:r>
          </a:p>
        </p:txBody>
      </p:sp>
      <p:sp>
        <p:nvSpPr>
          <p:cNvPr id="10248" name="TextBox 15"/>
          <p:cNvSpPr txBox="1">
            <a:spLocks noChangeArrowheads="1"/>
          </p:cNvSpPr>
          <p:nvPr/>
        </p:nvSpPr>
        <p:spPr bwMode="auto">
          <a:xfrm>
            <a:off x="4743450" y="1746649"/>
            <a:ext cx="314325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1050" b="1">
                <a:latin typeface="Calibri" panose="020F0502020204030204" pitchFamily="34" charset="0"/>
              </a:rPr>
              <a:t>In 2013, U.S. businesses  paid an average  cost of $5.4 million per data breach; that’s $188 per record</a:t>
            </a:r>
          </a:p>
          <a:p>
            <a:r>
              <a:rPr lang="en-US" altLang="en-US" sz="1800" b="1">
                <a:latin typeface="Calibri" panose="020F0502020204030204" pitchFamily="34" charset="0"/>
              </a:rPr>
              <a:t>   $5.4 Million Per Incident     </a:t>
            </a:r>
          </a:p>
        </p:txBody>
      </p:sp>
      <p:pic>
        <p:nvPicPr>
          <p:cNvPr id="10250" name="Picture 13" descr="C:\Users\mwillett\AppData\Local\Microsoft\Windows\Temporary Internet Files\Content.IE5\JIDC54J0\MC9004398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2271713"/>
            <a:ext cx="205740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251" name="Group 12"/>
          <p:cNvGrpSpPr>
            <a:grpSpLocks/>
          </p:cNvGrpSpPr>
          <p:nvPr/>
        </p:nvGrpSpPr>
        <p:grpSpPr bwMode="auto">
          <a:xfrm>
            <a:off x="1828800" y="1843090"/>
            <a:ext cx="5072063" cy="1640681"/>
            <a:chOff x="744" y="916"/>
            <a:chExt cx="4260" cy="1837"/>
          </a:xfrm>
        </p:grpSpPr>
        <p:sp>
          <p:nvSpPr>
            <p:cNvPr id="10252" name="AutoShape 13"/>
            <p:cNvSpPr>
              <a:spLocks noChangeArrowheads="1"/>
            </p:cNvSpPr>
            <p:nvPr/>
          </p:nvSpPr>
          <p:spPr bwMode="auto">
            <a:xfrm>
              <a:off x="744" y="916"/>
              <a:ext cx="4260" cy="503"/>
            </a:xfrm>
            <a:prstGeom prst="roundRect">
              <a:avLst>
                <a:gd name="adj" fmla="val 16667"/>
              </a:avLst>
            </a:prstGeom>
            <a:gradFill rotWithShape="1">
              <a:gsLst>
                <a:gs pos="0">
                  <a:srgbClr val="001A3C"/>
                </a:gs>
                <a:gs pos="50000">
                  <a:srgbClr val="003882"/>
                </a:gs>
                <a:gs pos="100000">
                  <a:srgbClr val="001A3C"/>
                </a:gs>
              </a:gsLst>
              <a:lin ang="5400000" scaled="1"/>
            </a:gradFill>
            <a:ln w="12700">
              <a:solidFill>
                <a:schemeClr val="tx1"/>
              </a:solidFill>
              <a:round/>
              <a:headEnd/>
              <a:tailEnd/>
            </a:ln>
          </p:spPr>
          <p:txBody>
            <a:bodyPr tIns="68580" bIns="68580" anchor="ctr" anchorCtr="1"/>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30000"/>
                </a:spcBef>
              </a:pPr>
              <a:r>
                <a:rPr lang="en-US" altLang="en-US" sz="2700" b="1">
                  <a:solidFill>
                    <a:schemeClr val="bg1"/>
                  </a:solidFill>
                  <a:latin typeface="Calibri" panose="020F0502020204030204" pitchFamily="34" charset="0"/>
                </a:rPr>
                <a:t>Legal</a:t>
              </a:r>
            </a:p>
          </p:txBody>
        </p:sp>
        <p:sp>
          <p:nvSpPr>
            <p:cNvPr id="10253" name="AutoShape 14"/>
            <p:cNvSpPr>
              <a:spLocks noChangeArrowheads="1"/>
            </p:cNvSpPr>
            <p:nvPr/>
          </p:nvSpPr>
          <p:spPr bwMode="auto">
            <a:xfrm>
              <a:off x="744" y="1583"/>
              <a:ext cx="4260" cy="503"/>
            </a:xfrm>
            <a:prstGeom prst="roundRect">
              <a:avLst>
                <a:gd name="adj" fmla="val 16667"/>
              </a:avLst>
            </a:prstGeom>
            <a:gradFill rotWithShape="1">
              <a:gsLst>
                <a:gs pos="0">
                  <a:srgbClr val="001A3C"/>
                </a:gs>
                <a:gs pos="50000">
                  <a:srgbClr val="003882"/>
                </a:gs>
                <a:gs pos="100000">
                  <a:srgbClr val="001A3C"/>
                </a:gs>
              </a:gsLst>
              <a:lin ang="5400000" scaled="1"/>
            </a:gradFill>
            <a:ln w="12700">
              <a:solidFill>
                <a:schemeClr val="tx1"/>
              </a:solidFill>
              <a:round/>
              <a:headEnd/>
              <a:tailEnd/>
            </a:ln>
          </p:spPr>
          <p:txBody>
            <a:bodyPr tIns="68580" bIns="68580" anchor="ctr" anchorCtr="1"/>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30000"/>
                </a:spcBef>
              </a:pPr>
              <a:r>
                <a:rPr lang="en-US" altLang="en-US" sz="2700" b="1">
                  <a:solidFill>
                    <a:schemeClr val="bg1"/>
                  </a:solidFill>
                  <a:latin typeface="Calibri" panose="020F0502020204030204" pitchFamily="34" charset="0"/>
                </a:rPr>
                <a:t>Financial</a:t>
              </a:r>
            </a:p>
          </p:txBody>
        </p:sp>
        <p:sp>
          <p:nvSpPr>
            <p:cNvPr id="10254" name="AutoShape 15"/>
            <p:cNvSpPr>
              <a:spLocks noChangeArrowheads="1"/>
            </p:cNvSpPr>
            <p:nvPr/>
          </p:nvSpPr>
          <p:spPr bwMode="auto">
            <a:xfrm>
              <a:off x="744" y="2250"/>
              <a:ext cx="4260" cy="503"/>
            </a:xfrm>
            <a:prstGeom prst="roundRect">
              <a:avLst>
                <a:gd name="adj" fmla="val 16667"/>
              </a:avLst>
            </a:prstGeom>
            <a:gradFill rotWithShape="1">
              <a:gsLst>
                <a:gs pos="0">
                  <a:srgbClr val="001A3C"/>
                </a:gs>
                <a:gs pos="50000">
                  <a:srgbClr val="003882"/>
                </a:gs>
                <a:gs pos="100000">
                  <a:srgbClr val="001A3C"/>
                </a:gs>
              </a:gsLst>
              <a:lin ang="5400000" scaled="1"/>
            </a:gradFill>
            <a:ln w="12700">
              <a:solidFill>
                <a:schemeClr val="tx1"/>
              </a:solidFill>
              <a:round/>
              <a:headEnd/>
              <a:tailEnd/>
            </a:ln>
          </p:spPr>
          <p:txBody>
            <a:bodyPr tIns="68580" bIns="68580" anchor="ctr" anchorCtr="1"/>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30000"/>
                </a:spcBef>
              </a:pPr>
              <a:r>
                <a:rPr lang="en-US" altLang="en-US" sz="2700" b="1">
                  <a:solidFill>
                    <a:schemeClr val="bg1"/>
                  </a:solidFill>
                  <a:latin typeface="Calibri" panose="020F0502020204030204" pitchFamily="34" charset="0"/>
                </a:rPr>
                <a:t>Reputation</a:t>
              </a:r>
            </a:p>
          </p:txBody>
        </p:sp>
      </p:grpSp>
      <p:sp>
        <p:nvSpPr>
          <p:cNvPr id="3" name="TextBox 2"/>
          <p:cNvSpPr txBox="1"/>
          <p:nvPr/>
        </p:nvSpPr>
        <p:spPr>
          <a:xfrm>
            <a:off x="3486150" y="4847036"/>
            <a:ext cx="2228850"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Tree>
    <p:extLst>
      <p:ext uri="{BB962C8B-B14F-4D97-AF65-F5344CB8AC3E}">
        <p14:creationId xmlns:p14="http://schemas.microsoft.com/office/powerpoint/2010/main" val="374800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266F07-B0F8-4B81-837A-2E9AC0ACD240}" type="datetime1">
              <a:rPr lang="en-US" altLang="en-US" smtClean="0"/>
              <a:t>11/15/2016</a:t>
            </a:fld>
            <a:endParaRPr lang="en-US" alt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5B870D2-A500-4D65-AAE7-BB048D97C5A3}" type="slidenum">
              <a:rPr lang="en-US" altLang="en-US" smtClean="0"/>
              <a:pPr/>
              <a:t>6</a:t>
            </a:fld>
            <a:endParaRPr lang="en-US" altLang="en-US"/>
          </a:p>
        </p:txBody>
      </p:sp>
      <p:sp>
        <p:nvSpPr>
          <p:cNvPr id="7" name="Rectangle 2"/>
          <p:cNvSpPr txBox="1">
            <a:spLocks noChangeArrowheads="1"/>
          </p:cNvSpPr>
          <p:nvPr/>
        </p:nvSpPr>
        <p:spPr bwMode="auto">
          <a:xfrm>
            <a:off x="1970739" y="553174"/>
            <a:ext cx="4743450" cy="445951"/>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92500"/>
          </a:bodyPr>
          <a:lstStyle>
            <a:lvl1pPr algn="l" defTabSz="914400" rtl="0" eaLnBrk="1" latinLnBrk="0" hangingPunct="1">
              <a:lnSpc>
                <a:spcPct val="85000"/>
              </a:lnSpc>
              <a:spcBef>
                <a:spcPct val="0"/>
              </a:spcBef>
              <a:buNone/>
              <a:defRPr sz="3600" b="1" i="0" kern="1200" spc="-50" baseline="0">
                <a:solidFill>
                  <a:schemeClr val="tx1">
                    <a:lumMod val="75000"/>
                    <a:lumOff val="25000"/>
                  </a:schemeClr>
                </a:solidFill>
                <a:latin typeface="+mj-lt"/>
                <a:ea typeface="+mj-ea"/>
                <a:cs typeface="+mj-cs"/>
              </a:defRPr>
            </a:lvl1pPr>
          </a:lstStyle>
          <a:p>
            <a:r>
              <a:rPr lang="en-US" sz="3000" dirty="0">
                <a:solidFill>
                  <a:srgbClr val="0F034D"/>
                </a:solidFill>
              </a:rPr>
              <a:t>Why Encrypt Data-At-Rest?</a:t>
            </a:r>
          </a:p>
        </p:txBody>
      </p:sp>
      <p:sp>
        <p:nvSpPr>
          <p:cNvPr id="8" name="Rectangle 3"/>
          <p:cNvSpPr txBox="1">
            <a:spLocks noChangeArrowheads="1"/>
          </p:cNvSpPr>
          <p:nvPr/>
        </p:nvSpPr>
        <p:spPr>
          <a:xfrm>
            <a:off x="1094918" y="1084660"/>
            <a:ext cx="6629400" cy="4058840"/>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1938" lvl="1" indent="-176213">
              <a:spcAft>
                <a:spcPts val="0"/>
              </a:spcAft>
              <a:buNone/>
              <a:defRPr/>
            </a:pPr>
            <a:r>
              <a:rPr lang="en-US" sz="1350" b="1" dirty="0">
                <a:solidFill>
                  <a:srgbClr val="0F034D"/>
                </a:solidFill>
                <a:latin typeface="Arial"/>
                <a:ea typeface="ＭＳ Ｐゴシック" charset="0"/>
                <a:cs typeface="Arial"/>
              </a:rPr>
              <a:t>Threat scenario: stored data leaves the owner’s control – lost, stolen, re-purposed, repaired, end-of-life, … </a:t>
            </a:r>
          </a:p>
          <a:p>
            <a:pPr marL="261938" lvl="1" indent="-176213">
              <a:spcAft>
                <a:spcPts val="0"/>
              </a:spcAft>
              <a:buNone/>
              <a:defRPr/>
            </a:pPr>
            <a:endParaRPr lang="en-US" sz="1350" b="1" dirty="0">
              <a:solidFill>
                <a:srgbClr val="0F034D"/>
              </a:solidFill>
              <a:latin typeface="Arial"/>
              <a:ea typeface="ＭＳ Ｐゴシック" charset="0"/>
              <a:cs typeface="Arial"/>
            </a:endParaRPr>
          </a:p>
          <a:p>
            <a:pPr marL="257175" lvl="1" indent="-171450">
              <a:spcAft>
                <a:spcPts val="0"/>
              </a:spcAft>
              <a:buFont typeface="Arial"/>
              <a:buChar char="•"/>
              <a:defRPr/>
            </a:pPr>
            <a:r>
              <a:rPr lang="en-US" sz="1200" dirty="0">
                <a:solidFill>
                  <a:schemeClr val="tx2"/>
                </a:solidFill>
                <a:latin typeface="Arial"/>
                <a:ea typeface="ＭＳ Ｐゴシック" charset="0"/>
                <a:cs typeface="Arial"/>
              </a:rPr>
              <a:t>Compliance: as of Jan. 2016, </a:t>
            </a:r>
            <a:r>
              <a:rPr lang="en-US" sz="1200" dirty="0">
                <a:solidFill>
                  <a:srgbClr val="0F034D"/>
                </a:solidFill>
                <a:latin typeface="Arial"/>
                <a:cs typeface="Arial"/>
              </a:rPr>
              <a:t>forty-seven states, the District of Columbia, Guam,</a:t>
            </a:r>
          </a:p>
          <a:p>
            <a:pPr marL="85725" lvl="1" indent="0">
              <a:spcAft>
                <a:spcPts val="0"/>
              </a:spcAft>
              <a:buNone/>
              <a:defRPr/>
            </a:pPr>
            <a:r>
              <a:rPr lang="en-US" sz="1200" dirty="0">
                <a:solidFill>
                  <a:srgbClr val="0F034D"/>
                </a:solidFill>
                <a:latin typeface="Arial"/>
                <a:cs typeface="Arial"/>
              </a:rPr>
              <a:t> Puerto Rico and the Virgin Islands have enacted legislation requiring private, </a:t>
            </a:r>
          </a:p>
          <a:p>
            <a:pPr marL="85725" lvl="1" indent="0">
              <a:spcAft>
                <a:spcPts val="0"/>
              </a:spcAft>
              <a:buNone/>
              <a:defRPr/>
            </a:pPr>
            <a:r>
              <a:rPr lang="en-US" sz="1200" dirty="0">
                <a:solidFill>
                  <a:srgbClr val="0F034D"/>
                </a:solidFill>
                <a:latin typeface="Arial"/>
                <a:cs typeface="Arial"/>
              </a:rPr>
              <a:t>governmental or educational entities to notify individuals of security breaches </a:t>
            </a:r>
            <a:r>
              <a:rPr lang="en-US" sz="1050" dirty="0">
                <a:latin typeface="Arial"/>
                <a:cs typeface="Arial"/>
              </a:rPr>
              <a:t>of information involving personally identifiable information.</a:t>
            </a:r>
            <a:endParaRPr lang="en-US" sz="1050" b="1" baseline="30000" dirty="0">
              <a:solidFill>
                <a:schemeClr val="tx2"/>
              </a:solidFill>
              <a:latin typeface="Arial"/>
              <a:ea typeface="ＭＳ Ｐゴシック" charset="0"/>
              <a:cs typeface="Arial"/>
            </a:endParaRPr>
          </a:p>
          <a:p>
            <a:pPr marL="169069" lvl="1" indent="-121444">
              <a:spcBef>
                <a:spcPct val="30000"/>
              </a:spcBef>
              <a:spcAft>
                <a:spcPts val="0"/>
              </a:spcAft>
              <a:buFont typeface="Arial" pitchFamily="34" charset="0"/>
              <a:buChar char="•"/>
              <a:defRPr/>
            </a:pPr>
            <a:r>
              <a:rPr lang="en-US" sz="1050" dirty="0">
                <a:solidFill>
                  <a:schemeClr val="tx2"/>
                </a:solidFill>
                <a:latin typeface="Arial"/>
                <a:ea typeface="ＭＳ Ｐゴシック" charset="0"/>
                <a:cs typeface="Arial"/>
              </a:rPr>
              <a:t> </a:t>
            </a:r>
            <a:r>
              <a:rPr lang="en-US" sz="1200" dirty="0">
                <a:solidFill>
                  <a:schemeClr val="tx2"/>
                </a:solidFill>
                <a:latin typeface="Arial"/>
                <a:ea typeface="ＭＳ Ｐゴシック" charset="0"/>
                <a:cs typeface="Arial"/>
              </a:rPr>
              <a:t>EU: Data Protection Directive 95/46/EC (27 countries) replaced with</a:t>
            </a:r>
          </a:p>
          <a:p>
            <a:pPr marL="47625" lvl="1" indent="0">
              <a:spcBef>
                <a:spcPct val="30000"/>
              </a:spcBef>
              <a:spcAft>
                <a:spcPts val="0"/>
              </a:spcAft>
              <a:buNone/>
              <a:defRPr/>
            </a:pPr>
            <a:r>
              <a:rPr lang="en-US" sz="1200" dirty="0">
                <a:solidFill>
                  <a:schemeClr val="tx2"/>
                </a:solidFill>
                <a:latin typeface="Arial"/>
                <a:ea typeface="ＭＳ Ｐゴシック" charset="0"/>
                <a:cs typeface="Arial"/>
              </a:rPr>
              <a:t>         European Data Protection Regulation </a:t>
            </a:r>
            <a:r>
              <a:rPr lang="en-US" sz="1200" baseline="30000" dirty="0">
                <a:solidFill>
                  <a:schemeClr val="tx2"/>
                </a:solidFill>
                <a:latin typeface="Arial"/>
                <a:ea typeface="ＭＳ Ｐゴシック" charset="0"/>
                <a:cs typeface="Arial"/>
              </a:rPr>
              <a:t>3</a:t>
            </a:r>
            <a:r>
              <a:rPr lang="en-US" sz="1200" dirty="0">
                <a:solidFill>
                  <a:schemeClr val="tx2"/>
                </a:solidFill>
                <a:latin typeface="Arial"/>
                <a:ea typeface="ＭＳ Ｐゴシック" charset="0"/>
                <a:cs typeface="Arial"/>
              </a:rPr>
              <a:t> : </a:t>
            </a:r>
            <a:r>
              <a:rPr lang="en-US" sz="1200" b="1" dirty="0">
                <a:solidFill>
                  <a:schemeClr val="tx2"/>
                </a:solidFill>
                <a:latin typeface="Arial"/>
                <a:ea typeface="ＭＳ Ｐゴシック" charset="0"/>
                <a:cs typeface="Arial"/>
              </a:rPr>
              <a:t>requires breach notification </a:t>
            </a:r>
            <a:r>
              <a:rPr lang="en-US" sz="1200" baseline="30000" dirty="0">
                <a:solidFill>
                  <a:schemeClr val="tx2"/>
                </a:solidFill>
                <a:latin typeface="Arial"/>
                <a:ea typeface="ＭＳ Ｐゴシック" charset="0"/>
                <a:cs typeface="Arial"/>
              </a:rPr>
              <a:t>2</a:t>
            </a:r>
            <a:endParaRPr lang="en-US" sz="1200" dirty="0">
              <a:solidFill>
                <a:schemeClr val="tx2"/>
              </a:solidFill>
              <a:latin typeface="Arial"/>
              <a:ea typeface="ＭＳ Ｐゴシック" charset="0"/>
              <a:cs typeface="Arial"/>
            </a:endParaRPr>
          </a:p>
          <a:p>
            <a:pPr marL="261938" lvl="1" indent="-176213">
              <a:lnSpc>
                <a:spcPct val="85000"/>
              </a:lnSpc>
              <a:spcBef>
                <a:spcPct val="85000"/>
              </a:spcBef>
              <a:spcAft>
                <a:spcPts val="0"/>
              </a:spcAft>
              <a:defRPr/>
            </a:pPr>
            <a:r>
              <a:rPr lang="en-US" sz="1200" dirty="0">
                <a:solidFill>
                  <a:schemeClr val="tx2"/>
                </a:solidFill>
                <a:latin typeface="Arial"/>
                <a:ea typeface="ＭＳ Ｐゴシック" charset="0"/>
                <a:cs typeface="Arial"/>
              </a:rPr>
              <a:t>Obsolete, Failed, Stolen, Misplaced…</a:t>
            </a:r>
          </a:p>
          <a:p>
            <a:pPr marL="557212" lvl="2" indent="-171450">
              <a:spcBef>
                <a:spcPct val="60000"/>
              </a:spcBef>
              <a:spcAft>
                <a:spcPts val="0"/>
              </a:spcAft>
              <a:buFont typeface="Arial"/>
              <a:buChar char="•"/>
              <a:defRPr/>
            </a:pPr>
            <a:r>
              <a:rPr lang="en-US" sz="1200" dirty="0">
                <a:solidFill>
                  <a:schemeClr val="tx2"/>
                </a:solidFill>
                <a:latin typeface="Arial"/>
                <a:ea typeface="ＭＳ Ｐゴシック" charset="0"/>
                <a:cs typeface="Arial"/>
              </a:rPr>
              <a:t>Nearly ALL drives leave the security of the data center</a:t>
            </a:r>
          </a:p>
          <a:p>
            <a:pPr marL="557212" lvl="2" indent="-171450">
              <a:spcBef>
                <a:spcPct val="60000"/>
              </a:spcBef>
              <a:spcAft>
                <a:spcPts val="0"/>
              </a:spcAft>
              <a:buFont typeface="Arial"/>
              <a:buChar char="•"/>
              <a:defRPr/>
            </a:pPr>
            <a:r>
              <a:rPr lang="en-US" sz="1200" dirty="0">
                <a:solidFill>
                  <a:schemeClr val="tx2"/>
                </a:solidFill>
                <a:latin typeface="Arial"/>
                <a:ea typeface="ＭＳ Ｐゴシック" charset="0"/>
                <a:cs typeface="Arial"/>
              </a:rPr>
              <a:t>The vast majority of retired drives are still readable</a:t>
            </a:r>
          </a:p>
        </p:txBody>
      </p:sp>
      <p:pic>
        <p:nvPicPr>
          <p:cNvPr id="9" name="Picture 4" descr="us_congress_seal"/>
          <p:cNvPicPr>
            <a:picLocks noChangeAspect="1" noChangeArrowheads="1"/>
          </p:cNvPicPr>
          <p:nvPr/>
        </p:nvPicPr>
        <p:blipFill>
          <a:blip r:embed="rId2" cstate="print"/>
          <a:srcRect/>
          <a:stretch>
            <a:fillRect/>
          </a:stretch>
        </p:blipFill>
        <p:spPr bwMode="auto">
          <a:xfrm>
            <a:off x="7230846" y="1584061"/>
            <a:ext cx="1174651" cy="1138894"/>
          </a:xfrm>
          <a:prstGeom prst="rect">
            <a:avLst/>
          </a:prstGeom>
          <a:noFill/>
          <a:ln w="9525">
            <a:noFill/>
            <a:miter lim="800000"/>
            <a:headEnd/>
            <a:tailEnd/>
          </a:ln>
        </p:spPr>
      </p:pic>
      <p:sp>
        <p:nvSpPr>
          <p:cNvPr id="10" name="Text Box 10"/>
          <p:cNvSpPr txBox="1">
            <a:spLocks noChangeArrowheads="1"/>
          </p:cNvSpPr>
          <p:nvPr/>
        </p:nvSpPr>
        <p:spPr bwMode="auto">
          <a:xfrm>
            <a:off x="1292809" y="3780726"/>
            <a:ext cx="6858000" cy="911788"/>
          </a:xfrm>
          <a:prstGeom prst="rect">
            <a:avLst/>
          </a:prstGeom>
          <a:noFill/>
          <a:ln w="9525">
            <a:noFill/>
            <a:miter lim="800000"/>
            <a:headEnd/>
            <a:tailEnd/>
          </a:ln>
        </p:spPr>
        <p:txBody>
          <a:bodyPr>
            <a:spAutoFit/>
          </a:bodyPr>
          <a:lstStyle/>
          <a:p>
            <a:pPr marL="228600" indent="-228600" algn="l">
              <a:spcBef>
                <a:spcPct val="50000"/>
              </a:spcBef>
              <a:buAutoNum type="arabicPeriod"/>
            </a:pPr>
            <a:r>
              <a:rPr lang="en-US" sz="825" dirty="0">
                <a:solidFill>
                  <a:srgbClr val="0070C0"/>
                </a:solidFill>
                <a:latin typeface="Calibri" pitchFamily="34" charset="0"/>
              </a:rPr>
              <a:t>http://www.ncsl.org/IssuesResearch/TelecommunicationsInformationTechnology/SecurityBreachNotificationLaws/tabid/13489/Default.aspx                          </a:t>
            </a:r>
          </a:p>
          <a:p>
            <a:pPr algn="l">
              <a:spcBef>
                <a:spcPct val="50000"/>
              </a:spcBef>
            </a:pPr>
            <a:r>
              <a:rPr lang="en-US" sz="825" dirty="0">
                <a:solidFill>
                  <a:srgbClr val="0070C0"/>
                </a:solidFill>
                <a:latin typeface="Calibri" pitchFamily="34" charset="0"/>
              </a:rPr>
              <a:t>2. </a:t>
            </a:r>
            <a:r>
              <a:rPr lang="en-US" sz="825" dirty="0">
                <a:solidFill>
                  <a:srgbClr val="0070C0"/>
                </a:solidFill>
                <a:latin typeface="Calibri" pitchFamily="34" charset="0"/>
                <a:hlinkClick r:id="rId3"/>
              </a:rPr>
              <a:t>https://www.eiseverywhere.com/file_uploads/4982c29aa16310269434b49b0ac62eed_EricHibbard_Data-Breach-Encryption-Safe-Harbor_Final.pdf</a:t>
            </a:r>
            <a:endParaRPr lang="en-US" sz="825" dirty="0">
              <a:solidFill>
                <a:srgbClr val="0070C0"/>
              </a:solidFill>
              <a:latin typeface="Calibri" pitchFamily="34" charset="0"/>
            </a:endParaRPr>
          </a:p>
          <a:p>
            <a:pPr algn="l">
              <a:spcBef>
                <a:spcPct val="50000"/>
              </a:spcBef>
            </a:pPr>
            <a:r>
              <a:rPr lang="en-US" sz="825" dirty="0">
                <a:solidFill>
                  <a:srgbClr val="0070C0"/>
                </a:solidFill>
                <a:latin typeface="Calibri" pitchFamily="34" charset="0"/>
              </a:rPr>
              <a:t>3. http://en.wikipedia.org/wiki/General_Data_Protection_Regulation</a:t>
            </a:r>
          </a:p>
          <a:p>
            <a:pPr>
              <a:spcBef>
                <a:spcPct val="50000"/>
              </a:spcBef>
            </a:pPr>
            <a:endParaRPr lang="en-US" sz="1350" dirty="0">
              <a:latin typeface="Calibri" pitchFamily="34" charset="0"/>
            </a:endParaRPr>
          </a:p>
        </p:txBody>
      </p:sp>
    </p:spTree>
    <p:extLst>
      <p:ext uri="{BB962C8B-B14F-4D97-AF65-F5344CB8AC3E}">
        <p14:creationId xmlns:p14="http://schemas.microsoft.com/office/powerpoint/2010/main" val="260334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816300" y="215503"/>
            <a:ext cx="533042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r>
              <a:rPr lang="en-US" altLang="en-US" sz="3000" b="1" dirty="0">
                <a:solidFill>
                  <a:srgbClr val="0F034D"/>
                </a:solidFill>
                <a:latin typeface="Calibri" panose="020F0502020204030204" pitchFamily="34" charset="0"/>
              </a:rPr>
              <a:t>Breach Notification Legislation          </a:t>
            </a:r>
            <a:r>
              <a:rPr lang="en-US" altLang="en-US" sz="2400" b="1" dirty="0">
                <a:solidFill>
                  <a:srgbClr val="0F034D"/>
                </a:solidFill>
                <a:latin typeface="Calibri" panose="020F0502020204030204" pitchFamily="34" charset="0"/>
              </a:rPr>
              <a:t>Example: California </a:t>
            </a:r>
          </a:p>
        </p:txBody>
      </p:sp>
      <p:sp>
        <p:nvSpPr>
          <p:cNvPr id="8195" name="TextBox 2"/>
          <p:cNvSpPr txBox="1">
            <a:spLocks noChangeArrowheads="1"/>
          </p:cNvSpPr>
          <p:nvPr/>
        </p:nvSpPr>
        <p:spPr bwMode="auto">
          <a:xfrm>
            <a:off x="1702594" y="1726406"/>
            <a:ext cx="5738813" cy="2008242"/>
          </a:xfrm>
          <a:prstGeom prst="rect">
            <a:avLst/>
          </a:prstGeom>
          <a:noFill/>
          <a:ln w="9525">
            <a:noFill/>
            <a:miter lim="800000"/>
            <a:headEnd/>
            <a:tailEnd/>
          </a:ln>
        </p:spPr>
        <p:txBody>
          <a:bodyPr>
            <a:spAutoFit/>
          </a:bodyPr>
          <a:lstStyle/>
          <a:p>
            <a:pPr>
              <a:defRPr/>
            </a:pPr>
            <a:r>
              <a:rPr lang="en-US" sz="1500" b="1" dirty="0">
                <a:solidFill>
                  <a:schemeClr val="tx2"/>
                </a:solidFill>
                <a:latin typeface="Arial" charset="0"/>
              </a:rPr>
              <a:t>“… any agency that owns or licenses computerized data that includes personal information shall </a:t>
            </a:r>
            <a:r>
              <a:rPr lang="en-US" b="1" dirty="0">
                <a:solidFill>
                  <a:srgbClr val="00B050"/>
                </a:solidFill>
                <a:latin typeface="Arial" charset="0"/>
              </a:rPr>
              <a:t>disclose any breach </a:t>
            </a:r>
            <a:r>
              <a:rPr lang="en-US" sz="1500" b="1" dirty="0">
                <a:solidFill>
                  <a:schemeClr val="tx2"/>
                </a:solidFill>
                <a:latin typeface="Arial" charset="0"/>
              </a:rPr>
              <a:t>of the security of the system following discovery or notification of the breach in the security of the data to any resident of California whose </a:t>
            </a:r>
            <a:r>
              <a:rPr lang="en-US" b="1" dirty="0">
                <a:solidFill>
                  <a:srgbClr val="00B050"/>
                </a:solidFill>
                <a:latin typeface="Arial" charset="0"/>
              </a:rPr>
              <a:t>unencrypted</a:t>
            </a:r>
            <a:r>
              <a:rPr lang="en-US" sz="1500" b="1" dirty="0">
                <a:solidFill>
                  <a:schemeClr val="tx2"/>
                </a:solidFill>
                <a:latin typeface="Arial" charset="0"/>
              </a:rPr>
              <a:t> personal information was, or is reasonably believed to have been, acquired by an unauthorized person…”</a:t>
            </a:r>
          </a:p>
          <a:p>
            <a:pPr>
              <a:defRPr/>
            </a:pPr>
            <a:endParaRPr lang="en-US" sz="1350" dirty="0">
              <a:latin typeface="Arial" charset="0"/>
            </a:endParaRPr>
          </a:p>
        </p:txBody>
      </p:sp>
      <p:sp>
        <p:nvSpPr>
          <p:cNvPr id="11269" name="TextBox 4"/>
          <p:cNvSpPr txBox="1">
            <a:spLocks noChangeArrowheads="1"/>
          </p:cNvSpPr>
          <p:nvPr/>
        </p:nvSpPr>
        <p:spPr bwMode="auto">
          <a:xfrm>
            <a:off x="2914652" y="3771902"/>
            <a:ext cx="29265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2"/>
                </a:solidFill>
                <a:latin typeface="Calibri" panose="020F0502020204030204" pitchFamily="34" charset="0"/>
              </a:rPr>
              <a:t>Encryption “safe harbor”</a:t>
            </a:r>
          </a:p>
        </p:txBody>
      </p:sp>
      <p:sp>
        <p:nvSpPr>
          <p:cNvPr id="11270" name="Rectangle 5"/>
          <p:cNvSpPr>
            <a:spLocks noChangeArrowheads="1"/>
          </p:cNvSpPr>
          <p:nvPr/>
        </p:nvSpPr>
        <p:spPr bwMode="auto">
          <a:xfrm>
            <a:off x="2875362" y="3763566"/>
            <a:ext cx="3212306" cy="317897"/>
          </a:xfrm>
          <a:prstGeom prst="rect">
            <a:avLst/>
          </a:prstGeom>
          <a:noFill/>
          <a:ln w="28575" algn="ctr">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endParaRPr lang="en-US" altLang="en-US" sz="750">
              <a:latin typeface="Calibri" panose="020F0502020204030204" pitchFamily="34" charset="0"/>
            </a:endParaRPr>
          </a:p>
        </p:txBody>
      </p:sp>
      <p:cxnSp>
        <p:nvCxnSpPr>
          <p:cNvPr id="11271" name="Straight Arrow Connector 7"/>
          <p:cNvCxnSpPr>
            <a:cxnSpLocks noChangeShapeType="1"/>
          </p:cNvCxnSpPr>
          <p:nvPr/>
        </p:nvCxnSpPr>
        <p:spPr bwMode="auto">
          <a:xfrm flipV="1">
            <a:off x="4171953" y="2968228"/>
            <a:ext cx="807241" cy="803674"/>
          </a:xfrm>
          <a:prstGeom prst="straightConnector1">
            <a:avLst/>
          </a:prstGeom>
          <a:noFill/>
          <a:ln w="38100" algn="ctr">
            <a:solidFill>
              <a:schemeClr val="accent2"/>
            </a:solidFill>
            <a:round/>
            <a:headEnd/>
            <a:tailEnd type="arrow" w="med" len="med"/>
          </a:ln>
          <a:extLst>
            <a:ext uri="{909E8E84-426E-40dd-AFC4-6F175D3DCCD1}">
              <a14:hiddenFill xmlns:a14="http://schemas.microsoft.com/office/drawing/2010/main" xmlns="">
                <a:noFill/>
              </a14:hiddenFill>
            </a:ext>
          </a:extLst>
        </p:spPr>
      </p:cxnSp>
      <p:sp>
        <p:nvSpPr>
          <p:cNvPr id="11272" name="Slide Number Placeholder 8"/>
          <p:cNvSpPr>
            <a:spLocks noGrp="1"/>
          </p:cNvSpPr>
          <p:nvPr>
            <p:ph type="sldNum" sz="quarter" idx="10"/>
          </p:nvPr>
        </p:nvSpPr>
        <p:spPr>
          <a:xfrm>
            <a:off x="1485900" y="4218387"/>
            <a:ext cx="1600200" cy="2059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750">
                <a:solidFill>
                  <a:schemeClr val="tx1"/>
                </a:solidFill>
                <a:latin typeface="Arial" panose="020B0604020202020204" pitchFamily="34" charset="0"/>
                <a:ea typeface="ＭＳ Ｐゴシック" panose="020B0600070205080204" pitchFamily="34" charset="-128"/>
              </a:defRPr>
            </a:lvl1pPr>
            <a:lvl2pPr marL="557213" indent="-214313">
              <a:defRPr sz="750">
                <a:solidFill>
                  <a:schemeClr val="tx1"/>
                </a:solidFill>
                <a:latin typeface="Arial" panose="020B0604020202020204" pitchFamily="34" charset="0"/>
                <a:ea typeface="ＭＳ Ｐゴシック" panose="020B0600070205080204" pitchFamily="34" charset="-128"/>
              </a:defRPr>
            </a:lvl2pPr>
            <a:lvl3pPr marL="857250" indent="-171450">
              <a:defRPr sz="750">
                <a:solidFill>
                  <a:schemeClr val="tx1"/>
                </a:solidFill>
                <a:latin typeface="Arial" panose="020B0604020202020204" pitchFamily="34" charset="0"/>
                <a:ea typeface="ＭＳ Ｐゴシック" panose="020B0600070205080204" pitchFamily="34" charset="-128"/>
              </a:defRPr>
            </a:lvl3pPr>
            <a:lvl4pPr marL="1200150" indent="-171450">
              <a:defRPr sz="750">
                <a:solidFill>
                  <a:schemeClr val="tx1"/>
                </a:solidFill>
                <a:latin typeface="Arial" panose="020B0604020202020204" pitchFamily="34" charset="0"/>
                <a:ea typeface="ＭＳ Ｐゴシック" panose="020B0600070205080204" pitchFamily="34" charset="-128"/>
              </a:defRPr>
            </a:lvl4pPr>
            <a:lvl5pPr marL="1543050" indent="-171450">
              <a:defRPr sz="75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9pPr>
          </a:lstStyle>
          <a:p>
            <a:pPr algn="l"/>
            <a:fld id="{1E20416B-75D0-40A1-8748-B659704420A5}" type="slidenum">
              <a:rPr lang="en-US" altLang="en-US">
                <a:solidFill>
                  <a:schemeClr val="bg2"/>
                </a:solidFill>
                <a:latin typeface="Gill Sans MT" panose="020B0502020104020203" pitchFamily="34" charset="0"/>
              </a:rPr>
              <a:pPr algn="l"/>
              <a:t>7</a:t>
            </a:fld>
            <a:endParaRPr lang="en-US" altLang="en-US">
              <a:solidFill>
                <a:schemeClr val="bg2"/>
              </a:solidFill>
              <a:latin typeface="Gill Sans MT" panose="020B0502020104020203" pitchFamily="34" charset="0"/>
            </a:endParaRPr>
          </a:p>
        </p:txBody>
      </p:sp>
      <p:sp>
        <p:nvSpPr>
          <p:cNvPr id="2" name="TextBox 1"/>
          <p:cNvSpPr txBox="1"/>
          <p:nvPr/>
        </p:nvSpPr>
        <p:spPr>
          <a:xfrm>
            <a:off x="3543300" y="4818349"/>
            <a:ext cx="2412207"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Tree>
    <p:extLst>
      <p:ext uri="{BB962C8B-B14F-4D97-AF65-F5344CB8AC3E}">
        <p14:creationId xmlns:p14="http://schemas.microsoft.com/office/powerpoint/2010/main" val="279936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Inside A Solid-State 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2" y="2259806"/>
            <a:ext cx="2071688" cy="906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extBox 6"/>
          <p:cNvSpPr txBox="1">
            <a:spLocks noChangeArrowheads="1"/>
          </p:cNvSpPr>
          <p:nvPr/>
        </p:nvSpPr>
        <p:spPr bwMode="auto">
          <a:xfrm>
            <a:off x="1972865" y="385691"/>
            <a:ext cx="519707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dirty="0">
                <a:solidFill>
                  <a:srgbClr val="0F034D"/>
                </a:solidFill>
                <a:latin typeface="Calibri" panose="020F0502020204030204" pitchFamily="34" charset="0"/>
              </a:rPr>
              <a:t>TCG Standards for Self-Encrypting Drive (SED) for Client (Opal) and Data Centers</a:t>
            </a:r>
          </a:p>
        </p:txBody>
      </p:sp>
      <p:pic>
        <p:nvPicPr>
          <p:cNvPr id="13316" name="Picture 1026" descr="useries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7" y="2165747"/>
            <a:ext cx="1825229" cy="1141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0230" y="3506393"/>
            <a:ext cx="1207294" cy="653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318" name="Straight Connector 10"/>
          <p:cNvCxnSpPr>
            <a:cxnSpLocks noChangeShapeType="1"/>
          </p:cNvCxnSpPr>
          <p:nvPr/>
        </p:nvCxnSpPr>
        <p:spPr bwMode="auto">
          <a:xfrm flipV="1">
            <a:off x="2114551" y="2044304"/>
            <a:ext cx="4479131" cy="28575"/>
          </a:xfrm>
          <a:prstGeom prst="line">
            <a:avLst/>
          </a:prstGeom>
          <a:noFill/>
          <a:ln w="76200" algn="ctr">
            <a:solidFill>
              <a:srgbClr val="00B050"/>
            </a:solidFill>
            <a:round/>
            <a:headEnd/>
            <a:tailEnd/>
          </a:ln>
          <a:extLst>
            <a:ext uri="{909E8E84-426E-40dd-AFC4-6F175D3DCCD1}">
              <a14:hiddenFill xmlns:a14="http://schemas.microsoft.com/office/drawing/2010/main" xmlns="">
                <a:noFill/>
              </a14:hiddenFill>
            </a:ext>
          </a:extLst>
        </p:spPr>
      </p:cxnSp>
      <p:sp>
        <p:nvSpPr>
          <p:cNvPr id="13319" name="TextBox 12"/>
          <p:cNvSpPr txBox="1">
            <a:spLocks noChangeArrowheads="1"/>
          </p:cNvSpPr>
          <p:nvPr/>
        </p:nvSpPr>
        <p:spPr bwMode="auto">
          <a:xfrm>
            <a:off x="2776537" y="1055708"/>
            <a:ext cx="347662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2400" b="1" dirty="0">
                <a:solidFill>
                  <a:schemeClr val="tx2"/>
                </a:solidFill>
                <a:latin typeface="Calibri" panose="020F0502020204030204" pitchFamily="34" charset="0"/>
              </a:rPr>
              <a:t>Trusted Computing Group</a:t>
            </a:r>
          </a:p>
          <a:p>
            <a:r>
              <a:rPr lang="en-US" altLang="en-US" sz="1800" b="1" dirty="0">
                <a:solidFill>
                  <a:schemeClr val="tx2"/>
                </a:solidFill>
                <a:latin typeface="Calibri" panose="020F0502020204030204" pitchFamily="34" charset="0"/>
              </a:rPr>
              <a:t>      SED Management Interface</a:t>
            </a:r>
          </a:p>
        </p:txBody>
      </p:sp>
      <p:sp>
        <p:nvSpPr>
          <p:cNvPr id="13320" name="TextBox 13"/>
          <p:cNvSpPr txBox="1">
            <a:spLocks noChangeArrowheads="1"/>
          </p:cNvSpPr>
          <p:nvPr/>
        </p:nvSpPr>
        <p:spPr bwMode="auto">
          <a:xfrm>
            <a:off x="5122071" y="3565922"/>
            <a:ext cx="253603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1500" b="1" dirty="0">
                <a:solidFill>
                  <a:schemeClr val="tx2"/>
                </a:solidFill>
                <a:latin typeface="Calibri" panose="020F0502020204030204" pitchFamily="34" charset="0"/>
              </a:rPr>
              <a:t>AES Hardware Circuitry</a:t>
            </a:r>
          </a:p>
          <a:p>
            <a:pPr>
              <a:buFontTx/>
              <a:buChar char="-"/>
            </a:pPr>
            <a:r>
              <a:rPr lang="en-US" altLang="en-US" sz="750" dirty="0">
                <a:solidFill>
                  <a:schemeClr val="tx2"/>
                </a:solidFill>
                <a:latin typeface="Calibri" panose="020F0502020204030204" pitchFamily="34" charset="0"/>
              </a:rPr>
              <a:t> Encrypt Everything Written</a:t>
            </a:r>
          </a:p>
          <a:p>
            <a:pPr>
              <a:buFontTx/>
              <a:buChar char="-"/>
            </a:pPr>
            <a:r>
              <a:rPr lang="en-US" altLang="en-US" sz="750" dirty="0">
                <a:solidFill>
                  <a:schemeClr val="tx2"/>
                </a:solidFill>
                <a:latin typeface="Calibri" panose="020F0502020204030204" pitchFamily="34" charset="0"/>
              </a:rPr>
              <a:t> Decrypt Everything Read</a:t>
            </a:r>
          </a:p>
        </p:txBody>
      </p:sp>
      <p:sp>
        <p:nvSpPr>
          <p:cNvPr id="13321" name="Up Arrow 14"/>
          <p:cNvSpPr>
            <a:spLocks noChangeArrowheads="1"/>
          </p:cNvSpPr>
          <p:nvPr/>
        </p:nvSpPr>
        <p:spPr bwMode="auto">
          <a:xfrm rot="-2796704">
            <a:off x="3395068" y="2528294"/>
            <a:ext cx="196454" cy="1273969"/>
          </a:xfrm>
          <a:prstGeom prst="upArrow">
            <a:avLst>
              <a:gd name="adj1" fmla="val 50000"/>
              <a:gd name="adj2" fmla="val 49927"/>
            </a:avLst>
          </a:prstGeom>
          <a:solidFill>
            <a:schemeClr val="accent1"/>
          </a:solidFill>
          <a:ln w="9525" algn="ctr">
            <a:solidFill>
              <a:schemeClr val="tx1"/>
            </a:solidFill>
            <a:round/>
            <a:headEnd/>
            <a:tailEnd/>
          </a:ln>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endParaRPr lang="en-US" altLang="en-US" sz="750">
              <a:latin typeface="Calibri" panose="020F0502020204030204" pitchFamily="34" charset="0"/>
            </a:endParaRPr>
          </a:p>
        </p:txBody>
      </p:sp>
      <p:sp>
        <p:nvSpPr>
          <p:cNvPr id="13322" name="Up Arrow 15"/>
          <p:cNvSpPr>
            <a:spLocks noChangeArrowheads="1"/>
          </p:cNvSpPr>
          <p:nvPr/>
        </p:nvSpPr>
        <p:spPr bwMode="auto">
          <a:xfrm rot="2847735">
            <a:off x="5025033" y="2629496"/>
            <a:ext cx="191691" cy="1133475"/>
          </a:xfrm>
          <a:prstGeom prst="upArrow">
            <a:avLst>
              <a:gd name="adj1" fmla="val 50000"/>
              <a:gd name="adj2" fmla="val 50014"/>
            </a:avLst>
          </a:prstGeom>
          <a:solidFill>
            <a:schemeClr val="accent1"/>
          </a:solidFill>
          <a:ln w="9525" algn="ctr">
            <a:solidFill>
              <a:schemeClr val="tx1"/>
            </a:solidFill>
            <a:round/>
            <a:headEnd/>
            <a:tailEnd/>
          </a:ln>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endParaRPr lang="en-US" altLang="en-US" sz="750">
              <a:latin typeface="Calibri" panose="020F0502020204030204" pitchFamily="34" charset="0"/>
            </a:endParaRPr>
          </a:p>
        </p:txBody>
      </p:sp>
      <p:sp>
        <p:nvSpPr>
          <p:cNvPr id="13323" name="Slide Number Placeholder 11"/>
          <p:cNvSpPr>
            <a:spLocks noGrp="1"/>
          </p:cNvSpPr>
          <p:nvPr>
            <p:ph type="sldNum" sz="quarter" idx="10"/>
          </p:nvPr>
        </p:nvSpPr>
        <p:spPr>
          <a:xfrm>
            <a:off x="6686550" y="4232674"/>
            <a:ext cx="971550" cy="267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750">
                <a:solidFill>
                  <a:schemeClr val="tx1"/>
                </a:solidFill>
                <a:latin typeface="Arial" panose="020B0604020202020204" pitchFamily="34" charset="0"/>
                <a:ea typeface="ＭＳ Ｐゴシック" panose="020B0600070205080204" pitchFamily="34" charset="-128"/>
              </a:defRPr>
            </a:lvl1pPr>
            <a:lvl2pPr marL="557213" indent="-214313">
              <a:defRPr sz="750">
                <a:solidFill>
                  <a:schemeClr val="tx1"/>
                </a:solidFill>
                <a:latin typeface="Arial" panose="020B0604020202020204" pitchFamily="34" charset="0"/>
                <a:ea typeface="ＭＳ Ｐゴシック" panose="020B0600070205080204" pitchFamily="34" charset="-128"/>
              </a:defRPr>
            </a:lvl2pPr>
            <a:lvl3pPr marL="857250" indent="-171450">
              <a:defRPr sz="750">
                <a:solidFill>
                  <a:schemeClr val="tx1"/>
                </a:solidFill>
                <a:latin typeface="Arial" panose="020B0604020202020204" pitchFamily="34" charset="0"/>
                <a:ea typeface="ＭＳ Ｐゴシック" panose="020B0600070205080204" pitchFamily="34" charset="-128"/>
              </a:defRPr>
            </a:lvl3pPr>
            <a:lvl4pPr marL="1200150" indent="-171450">
              <a:defRPr sz="750">
                <a:solidFill>
                  <a:schemeClr val="tx1"/>
                </a:solidFill>
                <a:latin typeface="Arial" panose="020B0604020202020204" pitchFamily="34" charset="0"/>
                <a:ea typeface="ＭＳ Ｐゴシック" panose="020B0600070205080204" pitchFamily="34" charset="-128"/>
              </a:defRPr>
            </a:lvl4pPr>
            <a:lvl5pPr marL="1543050" indent="-171450">
              <a:defRPr sz="75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750">
                <a:solidFill>
                  <a:schemeClr val="tx1"/>
                </a:solidFill>
                <a:latin typeface="Arial" panose="020B0604020202020204" pitchFamily="34" charset="0"/>
                <a:ea typeface="ＭＳ Ｐゴシック" panose="020B0600070205080204" pitchFamily="34" charset="-128"/>
              </a:defRPr>
            </a:lvl9pPr>
          </a:lstStyle>
          <a:p>
            <a:fld id="{30709BED-7082-492D-A8DC-2A311AB6244B}" type="slidenum">
              <a:rPr lang="en-US" altLang="en-US">
                <a:solidFill>
                  <a:schemeClr val="bg2"/>
                </a:solidFill>
                <a:latin typeface="Gill Sans MT" panose="020B0502020104020203" pitchFamily="34" charset="0"/>
              </a:rPr>
              <a:pPr/>
              <a:t>8</a:t>
            </a:fld>
            <a:endParaRPr lang="en-US" altLang="en-US">
              <a:solidFill>
                <a:schemeClr val="bg2"/>
              </a:solidFill>
              <a:latin typeface="Gill Sans MT" panose="020B0502020104020203" pitchFamily="34" charset="0"/>
            </a:endParaRPr>
          </a:p>
        </p:txBody>
      </p:sp>
      <p:sp>
        <p:nvSpPr>
          <p:cNvPr id="13324" name="TextBox 11"/>
          <p:cNvSpPr txBox="1">
            <a:spLocks noChangeArrowheads="1"/>
          </p:cNvSpPr>
          <p:nvPr/>
        </p:nvSpPr>
        <p:spPr bwMode="auto">
          <a:xfrm>
            <a:off x="3137297" y="1772841"/>
            <a:ext cx="302895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1500" b="1">
                <a:solidFill>
                  <a:srgbClr val="00B050"/>
                </a:solidFill>
              </a:rPr>
              <a:t>I    n    t    e    r    f    a    c    e</a:t>
            </a:r>
          </a:p>
        </p:txBody>
      </p:sp>
      <p:sp>
        <p:nvSpPr>
          <p:cNvPr id="13325" name="TextBox 12"/>
          <p:cNvSpPr txBox="1">
            <a:spLocks noChangeArrowheads="1"/>
          </p:cNvSpPr>
          <p:nvPr/>
        </p:nvSpPr>
        <p:spPr bwMode="auto">
          <a:xfrm>
            <a:off x="6186639" y="1592245"/>
            <a:ext cx="1834753"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sz="1350" b="1" dirty="0">
                <a:solidFill>
                  <a:srgbClr val="0070C0"/>
                </a:solidFill>
              </a:rPr>
              <a:t>Authentication Key</a:t>
            </a:r>
          </a:p>
        </p:txBody>
      </p:sp>
      <p:sp>
        <p:nvSpPr>
          <p:cNvPr id="14" name="TextBox 13"/>
          <p:cNvSpPr txBox="1"/>
          <p:nvPr/>
        </p:nvSpPr>
        <p:spPr>
          <a:xfrm>
            <a:off x="6390085" y="2171883"/>
            <a:ext cx="1743074" cy="300082"/>
          </a:xfrm>
          <a:prstGeom prst="rect">
            <a:avLst/>
          </a:prstGeom>
          <a:noFill/>
        </p:spPr>
        <p:txBody>
          <a:bodyPr wrap="square">
            <a:spAutoFit/>
          </a:bodyPr>
          <a:lstStyle/>
          <a:p>
            <a:pPr>
              <a:defRPr/>
            </a:pPr>
            <a:r>
              <a:rPr lang="en-US" sz="1350" b="1" dirty="0">
                <a:solidFill>
                  <a:srgbClr val="0070C0"/>
                </a:solidFill>
                <a:latin typeface="Arial" panose="020B0604020202020204" pitchFamily="34" charset="0"/>
                <a:cs typeface="Arial" panose="020B0604020202020204" pitchFamily="34" charset="0"/>
              </a:rPr>
              <a:t>Encryption Key</a:t>
            </a:r>
          </a:p>
        </p:txBody>
      </p:sp>
      <p:cxnSp>
        <p:nvCxnSpPr>
          <p:cNvPr id="13327" name="Straight Connector 15"/>
          <p:cNvCxnSpPr>
            <a:cxnSpLocks noChangeShapeType="1"/>
          </p:cNvCxnSpPr>
          <p:nvPr/>
        </p:nvCxnSpPr>
        <p:spPr bwMode="auto">
          <a:xfrm flipV="1">
            <a:off x="6588919" y="2032399"/>
            <a:ext cx="1162050" cy="5953"/>
          </a:xfrm>
          <a:prstGeom prst="line">
            <a:avLst/>
          </a:prstGeom>
          <a:noFill/>
          <a:ln w="76200" algn="ctr">
            <a:solidFill>
              <a:srgbClr val="00B050"/>
            </a:solidFill>
            <a:prstDash val="sysDash"/>
            <a:round/>
            <a:headEnd/>
            <a:tailEnd/>
          </a:ln>
        </p:spPr>
      </p:cxnSp>
      <p:sp>
        <p:nvSpPr>
          <p:cNvPr id="3" name="TextBox 2"/>
          <p:cNvSpPr txBox="1"/>
          <p:nvPr/>
        </p:nvSpPr>
        <p:spPr>
          <a:xfrm>
            <a:off x="3486150" y="4800601"/>
            <a:ext cx="2057400" cy="507831"/>
          </a:xfrm>
          <a:prstGeom prst="rect">
            <a:avLst/>
          </a:prstGeom>
          <a:noFill/>
        </p:spPr>
        <p:txBody>
          <a:bodyPr wrap="square" rtlCol="0">
            <a:spAutoFit/>
          </a:bodyPr>
          <a:lstStyle/>
          <a:p>
            <a:r>
              <a:rPr lang="en-US" sz="1350" dirty="0">
                <a:solidFill>
                  <a:schemeClr val="bg1"/>
                </a:solidFill>
              </a:rPr>
              <a:t>Drive Trust Alliance</a:t>
            </a:r>
          </a:p>
          <a:p>
            <a:endParaRPr lang="en-US" sz="1350" dirty="0"/>
          </a:p>
        </p:txBody>
      </p:sp>
      <p:sp>
        <p:nvSpPr>
          <p:cNvPr id="2" name="TextBox 1"/>
          <p:cNvSpPr txBox="1"/>
          <p:nvPr/>
        </p:nvSpPr>
        <p:spPr>
          <a:xfrm>
            <a:off x="2758678" y="4290569"/>
            <a:ext cx="5197079" cy="369332"/>
          </a:xfrm>
          <a:prstGeom prst="rect">
            <a:avLst/>
          </a:prstGeom>
          <a:noFill/>
        </p:spPr>
        <p:txBody>
          <a:bodyPr wrap="square" rtlCol="0">
            <a:spAutoFit/>
          </a:bodyPr>
          <a:lstStyle/>
          <a:p>
            <a:r>
              <a:rPr lang="en-US" dirty="0">
                <a:solidFill>
                  <a:srgbClr val="0F034D"/>
                </a:solidFill>
              </a:rPr>
              <a:t>Encryption is in the drive electronics</a:t>
            </a:r>
          </a:p>
        </p:txBody>
      </p:sp>
    </p:spTree>
    <p:extLst>
      <p:ext uri="{BB962C8B-B14F-4D97-AF65-F5344CB8AC3E}">
        <p14:creationId xmlns:p14="http://schemas.microsoft.com/office/powerpoint/2010/main" val="405060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0110" y="4535232"/>
            <a:ext cx="6767233" cy="507831"/>
          </a:xfrm>
          <a:prstGeom prst="rect">
            <a:avLst/>
          </a:prstGeom>
          <a:noFill/>
        </p:spPr>
        <p:txBody>
          <a:bodyPr wrap="square" rtlCol="0">
            <a:spAutoFit/>
          </a:bodyPr>
          <a:lstStyle/>
          <a:p>
            <a:r>
              <a:rPr lang="en-US" sz="1350" dirty="0">
                <a:hlinkClick r:id="rId2"/>
              </a:rPr>
              <a:t>http://www.trustedcomputinggroup.org/wp-content/uploads/Infographic-TCG-SED.pdf</a:t>
            </a:r>
            <a:endParaRPr lang="en-US" sz="1350" dirty="0"/>
          </a:p>
          <a:p>
            <a:endParaRPr lang="en-US" sz="1350" dirty="0"/>
          </a:p>
        </p:txBody>
      </p:sp>
      <p:sp>
        <p:nvSpPr>
          <p:cNvPr id="3" name="TextBox 2"/>
          <p:cNvSpPr txBox="1"/>
          <p:nvPr/>
        </p:nvSpPr>
        <p:spPr>
          <a:xfrm>
            <a:off x="2029483" y="243401"/>
            <a:ext cx="4847057" cy="692497"/>
          </a:xfrm>
          <a:prstGeom prst="rect">
            <a:avLst/>
          </a:prstGeom>
          <a:noFill/>
        </p:spPr>
        <p:txBody>
          <a:bodyPr wrap="square" rtlCol="0">
            <a:spAutoFit/>
          </a:bodyPr>
          <a:lstStyle/>
          <a:p>
            <a:r>
              <a:rPr lang="en-US" sz="2700" b="1" dirty="0">
                <a:solidFill>
                  <a:srgbClr val="183168"/>
                </a:solidFill>
              </a:rPr>
              <a:t>TCG SED Infographic</a:t>
            </a:r>
          </a:p>
          <a:p>
            <a:r>
              <a:rPr lang="en-US" sz="1200" b="1" dirty="0">
                <a:solidFill>
                  <a:srgbClr val="183168"/>
                </a:solidFill>
              </a:rPr>
              <a:t>               (see website for larger type!) </a:t>
            </a:r>
          </a:p>
        </p:txBody>
      </p:sp>
      <p:pic>
        <p:nvPicPr>
          <p:cNvPr id="4" name="Picture 3"/>
          <p:cNvPicPr>
            <a:picLocks noChangeAspect="1"/>
          </p:cNvPicPr>
          <p:nvPr/>
        </p:nvPicPr>
        <p:blipFill>
          <a:blip r:embed="rId3"/>
          <a:stretch>
            <a:fillRect/>
          </a:stretch>
        </p:blipFill>
        <p:spPr>
          <a:xfrm>
            <a:off x="298607" y="971759"/>
            <a:ext cx="1905518" cy="2449649"/>
          </a:xfrm>
          <a:prstGeom prst="rect">
            <a:avLst/>
          </a:prstGeom>
        </p:spPr>
      </p:pic>
      <p:pic>
        <p:nvPicPr>
          <p:cNvPr id="5" name="Picture 4"/>
          <p:cNvPicPr>
            <a:picLocks noChangeAspect="1"/>
          </p:cNvPicPr>
          <p:nvPr/>
        </p:nvPicPr>
        <p:blipFill>
          <a:blip r:embed="rId4"/>
          <a:stretch>
            <a:fillRect/>
          </a:stretch>
        </p:blipFill>
        <p:spPr>
          <a:xfrm>
            <a:off x="2228064" y="1423900"/>
            <a:ext cx="2224948" cy="2247198"/>
          </a:xfrm>
          <a:prstGeom prst="rect">
            <a:avLst/>
          </a:prstGeom>
        </p:spPr>
      </p:pic>
      <p:pic>
        <p:nvPicPr>
          <p:cNvPr id="7" name="Picture 6"/>
          <p:cNvPicPr>
            <a:picLocks noChangeAspect="1"/>
          </p:cNvPicPr>
          <p:nvPr/>
        </p:nvPicPr>
        <p:blipFill>
          <a:blip r:embed="rId5"/>
          <a:stretch>
            <a:fillRect/>
          </a:stretch>
        </p:blipFill>
        <p:spPr>
          <a:xfrm>
            <a:off x="4476951" y="1701418"/>
            <a:ext cx="2390046" cy="2328967"/>
          </a:xfrm>
          <a:prstGeom prst="rect">
            <a:avLst/>
          </a:prstGeom>
        </p:spPr>
      </p:pic>
      <p:pic>
        <p:nvPicPr>
          <p:cNvPr id="8" name="Picture 7"/>
          <p:cNvPicPr>
            <a:picLocks noChangeAspect="1"/>
          </p:cNvPicPr>
          <p:nvPr/>
        </p:nvPicPr>
        <p:blipFill>
          <a:blip r:embed="rId6"/>
          <a:stretch>
            <a:fillRect/>
          </a:stretch>
        </p:blipFill>
        <p:spPr>
          <a:xfrm>
            <a:off x="6842817" y="862875"/>
            <a:ext cx="1906000" cy="3727289"/>
          </a:xfrm>
          <a:prstGeom prst="rect">
            <a:avLst/>
          </a:prstGeom>
        </p:spPr>
      </p:pic>
    </p:spTree>
    <p:extLst>
      <p:ext uri="{BB962C8B-B14F-4D97-AF65-F5344CB8AC3E}">
        <p14:creationId xmlns:p14="http://schemas.microsoft.com/office/powerpoint/2010/main" val="2201361664"/>
      </p:ext>
    </p:extLst>
  </p:cSld>
  <p:clrMapOvr>
    <a:masterClrMapping/>
  </p:clrMapOvr>
</p:sld>
</file>

<file path=ppt/theme/theme1.xml><?xml version="1.0" encoding="utf-8"?>
<a:theme xmlns:a="http://schemas.openxmlformats.org/drawingml/2006/main" name="TCG Marketing Template Rev2015_01">
  <a:themeElements>
    <a:clrScheme name="TCG Color Palette">
      <a:dk1>
        <a:srgbClr val="FFFFFF"/>
      </a:dk1>
      <a:lt1>
        <a:sysClr val="window" lastClr="FFFFFF"/>
      </a:lt1>
      <a:dk2>
        <a:srgbClr val="0F034D"/>
      </a:dk2>
      <a:lt2>
        <a:srgbClr val="EEECE1"/>
      </a:lt2>
      <a:accent1>
        <a:srgbClr val="112C7B"/>
      </a:accent1>
      <a:accent2>
        <a:srgbClr val="7B1016"/>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TCG PPT Template Rev2015_02_WideScrn</Template>
  <TotalTime>3937</TotalTime>
  <Words>5197</Words>
  <Application>Microsoft Office PowerPoint</Application>
  <PresentationFormat>On-screen Show (16:9)</PresentationFormat>
  <Paragraphs>537</Paragraphs>
  <Slides>36</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MS PGothic</vt:lpstr>
      <vt:lpstr>MS PGothic</vt:lpstr>
      <vt:lpstr>Arial</vt:lpstr>
      <vt:lpstr>Arial Black</vt:lpstr>
      <vt:lpstr>Calibri</vt:lpstr>
      <vt:lpstr>Gill Sans MT</vt:lpstr>
      <vt:lpstr>Helv</vt:lpstr>
      <vt:lpstr>Wingdings</vt:lpstr>
      <vt:lpstr>TCG Marketing Template Rev2015_01</vt:lpstr>
      <vt:lpstr>Photo Editor Photo</vt:lpstr>
      <vt:lpstr>PowerPoint Presentation</vt:lpstr>
      <vt:lpstr>Webcast Logistics</vt:lpstr>
      <vt:lpstr>Today’s Presenters</vt:lpstr>
      <vt:lpstr>The Problem…</vt:lpstr>
      <vt:lpstr>PowerPoint Presentation</vt:lpstr>
      <vt:lpstr>PowerPoint Presentation</vt:lpstr>
      <vt:lpstr>PowerPoint Presentation</vt:lpstr>
      <vt:lpstr>PowerPoint Presentation</vt:lpstr>
      <vt:lpstr>PowerPoint Presentation</vt:lpstr>
      <vt:lpstr>Benefits of TCG Standards-based SEDs</vt:lpstr>
      <vt:lpstr>How Do SEDs Compare to Software Encryption?</vt:lpstr>
      <vt:lpstr>Huge Issue: IT Retires Drives Constantly</vt:lpstr>
      <vt:lpstr>PowerPoint Presentation</vt:lpstr>
      <vt:lpstr>Disposal Options Are Riddled with Shortcomings </vt:lpstr>
      <vt:lpstr>PowerPoint Presentation</vt:lpstr>
      <vt:lpstr>Drive Retirement: Self-Encrypting Drives</vt:lpstr>
      <vt:lpstr>Certification and Compliance: Overview</vt:lpstr>
      <vt:lpstr>TCG Opal Certification Requirements</vt:lpstr>
      <vt:lpstr>Security Evaluation Overview</vt:lpstr>
      <vt:lpstr>TCG Opal Certification Program: Status</vt:lpstr>
      <vt:lpstr>References to TCG SEDs</vt:lpstr>
      <vt:lpstr>PowerPoint Presentation</vt:lpstr>
      <vt:lpstr>PowerPoint Presentation</vt:lpstr>
      <vt:lpstr> INTERNATIONAL STANDARD ISO/IEC 27040 </vt:lpstr>
      <vt:lpstr>ISO/IEC 27040: Excerpts</vt:lpstr>
      <vt:lpstr>Crypto-Erase: “Perfect Storm” </vt:lpstr>
      <vt:lpstr> Automotive Use Cases   </vt:lpstr>
      <vt:lpstr>PowerPoint Presentation</vt:lpstr>
      <vt:lpstr>PowerPoint Presentation</vt:lpstr>
      <vt:lpstr>SEDs Are Ubiquitous</vt:lpstr>
      <vt:lpstr>PowerPoint Presentation</vt:lpstr>
      <vt:lpstr>PowerPoint Presentation</vt:lpstr>
      <vt:lpstr>PowerPoint Presentation</vt:lpstr>
      <vt:lpstr>Summary</vt:lpstr>
      <vt:lpstr>Resources</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Trusted Computing in Action:  An Educational Open House</dc:title>
  <dc:subject/>
  <dc:creator>Stephanie Schultz</dc:creator>
  <cp:keywords/>
  <dc:description/>
  <cp:lastModifiedBy>Robert Thibadeau</cp:lastModifiedBy>
  <cp:revision>92</cp:revision>
  <cp:lastPrinted>2016-11-02T17:35:00Z</cp:lastPrinted>
  <dcterms:created xsi:type="dcterms:W3CDTF">2016-09-01T19:52:19Z</dcterms:created>
  <dcterms:modified xsi:type="dcterms:W3CDTF">2016-11-15T21:10:49Z</dcterms:modified>
  <cp:category/>
</cp:coreProperties>
</file>